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65925" cy="9998075"/>
  <p:embeddedFontLst>
    <p:embeddedFont>
      <p:font typeface="Libre Franklin"/>
      <p:regular r:id="rId20"/>
      <p:bold r:id="rId21"/>
      <p:italic r:id="rId22"/>
      <p:boldItalic r:id="rId23"/>
    </p:embeddedFont>
    <p:embeddedFont>
      <p:font typeface="Libre Franklin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regular.fntdata"/><Relationship Id="rId22" Type="http://schemas.openxmlformats.org/officeDocument/2006/relationships/font" Target="fonts/LibreFranklin-italic.fntdata"/><Relationship Id="rId21" Type="http://schemas.openxmlformats.org/officeDocument/2006/relationships/font" Target="fonts/LibreFranklin-bold.fntdata"/><Relationship Id="rId24" Type="http://schemas.openxmlformats.org/officeDocument/2006/relationships/font" Target="fonts/LibreFranklinMedium-regular.fntdata"/><Relationship Id="rId23" Type="http://schemas.openxmlformats.org/officeDocument/2006/relationships/font" Target="fonts/LibreFranklin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ibreFranklinMedium-italic.fntdata"/><Relationship Id="rId25" Type="http://schemas.openxmlformats.org/officeDocument/2006/relationships/font" Target="fonts/LibreFranklinMedium-bold.fntdata"/><Relationship Id="rId27" Type="http://schemas.openxmlformats.org/officeDocument/2006/relationships/font" Target="fonts/LibreFranklin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4525" y="749850"/>
            <a:ext cx="4577500" cy="3749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6575" y="4749075"/>
            <a:ext cx="5492725" cy="4499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6575" y="4749075"/>
            <a:ext cx="5492725" cy="449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4525" y="749850"/>
            <a:ext cx="4577500" cy="3749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6575" y="4749075"/>
            <a:ext cx="5492725" cy="449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1144525" y="749850"/>
            <a:ext cx="4577500" cy="3749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/>
          <p:nvPr>
            <p:ph idx="1" type="body"/>
          </p:nvPr>
        </p:nvSpPr>
        <p:spPr>
          <a:xfrm>
            <a:off x="686575" y="4749075"/>
            <a:ext cx="5492725" cy="449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1:notes"/>
          <p:cNvSpPr/>
          <p:nvPr>
            <p:ph idx="2" type="sldImg"/>
          </p:nvPr>
        </p:nvSpPr>
        <p:spPr>
          <a:xfrm>
            <a:off x="1144525" y="749850"/>
            <a:ext cx="4577500" cy="3749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/>
          <p:nvPr>
            <p:ph idx="1" type="body"/>
          </p:nvPr>
        </p:nvSpPr>
        <p:spPr>
          <a:xfrm>
            <a:off x="686575" y="4749075"/>
            <a:ext cx="5492725" cy="449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2:notes"/>
          <p:cNvSpPr/>
          <p:nvPr>
            <p:ph idx="2" type="sldImg"/>
          </p:nvPr>
        </p:nvSpPr>
        <p:spPr>
          <a:xfrm>
            <a:off x="1144525" y="749850"/>
            <a:ext cx="4577500" cy="3749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/>
          <p:nvPr>
            <p:ph idx="1" type="body"/>
          </p:nvPr>
        </p:nvSpPr>
        <p:spPr>
          <a:xfrm>
            <a:off x="686575" y="4749075"/>
            <a:ext cx="5492725" cy="449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3:notes"/>
          <p:cNvSpPr/>
          <p:nvPr>
            <p:ph idx="2" type="sldImg"/>
          </p:nvPr>
        </p:nvSpPr>
        <p:spPr>
          <a:xfrm>
            <a:off x="1144525" y="749850"/>
            <a:ext cx="4577500" cy="3749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:notes"/>
          <p:cNvSpPr txBox="1"/>
          <p:nvPr>
            <p:ph idx="1" type="body"/>
          </p:nvPr>
        </p:nvSpPr>
        <p:spPr>
          <a:xfrm>
            <a:off x="686575" y="4749075"/>
            <a:ext cx="5492725" cy="449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4:notes"/>
          <p:cNvSpPr/>
          <p:nvPr>
            <p:ph idx="2" type="sldImg"/>
          </p:nvPr>
        </p:nvSpPr>
        <p:spPr>
          <a:xfrm>
            <a:off x="1144525" y="749850"/>
            <a:ext cx="4577500" cy="3749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6575" y="4749075"/>
            <a:ext cx="5492725" cy="449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4525" y="749850"/>
            <a:ext cx="4577500" cy="3749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6575" y="4749075"/>
            <a:ext cx="5492725" cy="449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4525" y="749850"/>
            <a:ext cx="4577500" cy="3749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6575" y="4749075"/>
            <a:ext cx="5492725" cy="449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4525" y="749850"/>
            <a:ext cx="4577500" cy="3749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6575" y="4749075"/>
            <a:ext cx="5492725" cy="449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1144525" y="749850"/>
            <a:ext cx="4577500" cy="3749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6575" y="4749075"/>
            <a:ext cx="5492725" cy="449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1144525" y="749850"/>
            <a:ext cx="4577500" cy="3749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6575" y="4749075"/>
            <a:ext cx="5492725" cy="449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1144525" y="749850"/>
            <a:ext cx="4577500" cy="3749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6575" y="4749075"/>
            <a:ext cx="5492725" cy="449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1144525" y="749850"/>
            <a:ext cx="4577500" cy="3749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6575" y="4749075"/>
            <a:ext cx="5492725" cy="449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1144525" y="749850"/>
            <a:ext cx="4577500" cy="3749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 rot="5400000">
            <a:off x="2385218" y="-526257"/>
            <a:ext cx="4525963" cy="86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showMasterSp="0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 rot="5400000">
            <a:off x="4846637" y="2560638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 rot="5400000">
            <a:off x="655638" y="350839"/>
            <a:ext cx="5851525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showMasterSp="0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3"/>
          <p:cNvCxnSpPr/>
          <p:nvPr/>
        </p:nvCxnSpPr>
        <p:spPr>
          <a:xfrm>
            <a:off x="514350" y="5349902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3"/>
          <p:cNvSpPr txBox="1"/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03556B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showMasterSp="0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4"/>
          <p:cNvCxnSpPr/>
          <p:nvPr/>
        </p:nvCxnSpPr>
        <p:spPr>
          <a:xfrm>
            <a:off x="514350" y="3444902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C0D6DA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3" name="Google Shape;33;p4"/>
          <p:cNvSpPr txBox="1"/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indent="-335280" lvl="1" marL="91440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indent="-335280" lvl="1" marL="91440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showMasterSp="0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281444" y="666750"/>
            <a:ext cx="4290556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0A519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0A519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indent="-317500" lvl="1" marL="9144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indent="-317500" lvl="1" marL="9144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8229600" y="6477000"/>
            <a:ext cx="7620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cxnSp>
        <p:nvCxnSpPr>
          <p:cNvPr id="50" name="Google Shape;50;p6"/>
          <p:cNvCxnSpPr/>
          <p:nvPr/>
        </p:nvCxnSpPr>
        <p:spPr>
          <a:xfrm>
            <a:off x="514350" y="6019800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showMasterSp="0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showMasterSp="0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9"/>
          <p:cNvCxnSpPr/>
          <p:nvPr/>
        </p:nvCxnSpPr>
        <p:spPr>
          <a:xfrm>
            <a:off x="514350" y="5849117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640"/>
              </a:spcBef>
              <a:spcAft>
                <a:spcPts val="0"/>
              </a:spcAft>
              <a:buSzPts val="2240"/>
              <a:buChar char="🞭"/>
              <a:defRPr sz="3200"/>
            </a:lvl1pPr>
            <a:lvl2pPr indent="-353060" lvl="1" marL="914400" algn="l">
              <a:spcBef>
                <a:spcPts val="560"/>
              </a:spcBef>
              <a:spcAft>
                <a:spcPts val="0"/>
              </a:spcAft>
              <a:buSzPts val="1960"/>
              <a:buChar char="🞤"/>
              <a:defRPr sz="28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🞫"/>
              <a:defRPr sz="2400"/>
            </a:lvl3pPr>
            <a:lvl4pPr indent="-317500" lvl="3" marL="1828800" algn="l">
              <a:spcBef>
                <a:spcPts val="400"/>
              </a:spcBef>
              <a:spcAft>
                <a:spcPts val="0"/>
              </a:spcAft>
              <a:buSzPts val="1400"/>
              <a:buChar char="🞲"/>
              <a:defRPr sz="2000"/>
            </a:lvl4pPr>
            <a:lvl5pPr indent="-304800" lvl="4" marL="2286000" algn="l">
              <a:spcBef>
                <a:spcPts val="400"/>
              </a:spcBef>
              <a:spcAft>
                <a:spcPts val="0"/>
              </a:spcAft>
              <a:buSzPts val="1200"/>
              <a:buChar char="🞩"/>
              <a:defRPr sz="20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showMasterSp="0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/>
          <p:nvPr>
            <p:ph idx="2" type="pic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900" endA="500" endPos="10000" fadeDir="5400000" kx="0" rotWithShape="0" algn="bl" stA="49000" stPos="0" sy="-90000" ky="0"/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73" name="Google Shape;73;p10"/>
          <p:cNvSpPr txBox="1"/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91425" wrap="square" tIns="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81940" lvl="1" marL="914400" algn="l">
              <a:spcBef>
                <a:spcPts val="240"/>
              </a:spcBef>
              <a:spcAft>
                <a:spcPts val="0"/>
              </a:spcAft>
              <a:buSzPts val="840"/>
              <a:buChar char="🞤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🞫"/>
              <a:defRPr sz="1000"/>
            </a:lvl3pPr>
            <a:lvl4pPr indent="-268605" lvl="3" marL="1828800" algn="l">
              <a:spcBef>
                <a:spcPts val="180"/>
              </a:spcBef>
              <a:spcAft>
                <a:spcPts val="0"/>
              </a:spcAft>
              <a:buSzPts val="630"/>
              <a:buChar char="🞲"/>
              <a:defRPr sz="900"/>
            </a:lvl4pPr>
            <a:lvl5pPr indent="-262889" lvl="4" marL="2286000" algn="l">
              <a:spcBef>
                <a:spcPts val="180"/>
              </a:spcBef>
              <a:spcAft>
                <a:spcPts val="0"/>
              </a:spcAft>
              <a:buSzPts val="540"/>
              <a:buChar char="🞩"/>
              <a:defRPr sz="9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D61A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D61A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D61A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D61A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D61A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D61A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D61A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D61A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D61A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D61A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D61A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2" name="Google Shape;12;p1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1"/>
          <p:cNvCxnSpPr/>
          <p:nvPr/>
        </p:nvCxnSpPr>
        <p:spPr>
          <a:xfrm>
            <a:off x="514350" y="1057986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bijlesnetwerk.nl/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politie.nl/Zuid-Holland-Zuid/Images/vraag_tcm23-402539.jpg" TargetMode="External"/><Relationship Id="rId4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rietlanden.nl/images/schoolgids%200607/docenten.jpg" TargetMode="External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receptie@isendoorn.nl" TargetMode="External"/><Relationship Id="rId4" Type="http://schemas.openxmlformats.org/officeDocument/2006/relationships/hyperlink" Target="mailto:verlof@isendoorn.nl" TargetMode="External"/><Relationship Id="rId5" Type="http://schemas.openxmlformats.org/officeDocument/2006/relationships/hyperlink" Target="mailto:dpv@isendoorn.nl" TargetMode="External"/><Relationship Id="rId6" Type="http://schemas.openxmlformats.org/officeDocument/2006/relationships/hyperlink" Target="mailto:bdi@isendoorn.n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nl-NL"/>
              <a:t>OUDERAVOND LEERJAAR 2</a:t>
            </a:r>
            <a:endParaRPr/>
          </a:p>
        </p:txBody>
      </p:sp>
      <p:sp>
        <p:nvSpPr>
          <p:cNvPr id="92" name="Google Shape;92;p13"/>
          <p:cNvSpPr txBox="1"/>
          <p:nvPr>
            <p:ph idx="1" type="body"/>
          </p:nvPr>
        </p:nvSpPr>
        <p:spPr>
          <a:xfrm>
            <a:off x="5214942" y="1500174"/>
            <a:ext cx="3695696" cy="660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nl-NL"/>
              <a:t>8 september 2020</a:t>
            </a:r>
            <a:endParaRPr/>
          </a:p>
          <a:p>
            <a:pPr indent="-200660" lvl="0" marL="34290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pic>
        <p:nvPicPr>
          <p:cNvPr descr="http://blog.syracuse.com/family/2008/08/back2skul.jpg" id="93" name="Google Shape;9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4480" y="2214554"/>
            <a:ext cx="5807733" cy="4357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nl-NL"/>
              <a:t>INTERVENTIES &amp; INFO VIA INTERNET</a:t>
            </a:r>
            <a:endParaRPr/>
          </a:p>
        </p:txBody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285720" y="1412776"/>
            <a:ext cx="8686800" cy="5184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72"/>
              <a:buChar char="🞭"/>
            </a:pPr>
            <a:r>
              <a:rPr lang="nl-NL" sz="2960"/>
              <a:t>Ondersteunende workshops (faalangsttraining, Sova training, hulp bij dyslexie)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nl-NL" sz="2960"/>
              <a:t>Supportershome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nl-NL" sz="2960"/>
              <a:t>EXPENS, verbredingsprojecten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nl-NL" sz="2960"/>
              <a:t>Bijlesnetwerk (externe organisatie in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072"/>
              <a:buNone/>
            </a:pPr>
            <a:r>
              <a:rPr lang="nl-NL" sz="2960"/>
              <a:t>    school) </a:t>
            </a:r>
            <a:r>
              <a:rPr lang="nl-NL" sz="2960" u="sng">
                <a:solidFill>
                  <a:schemeClr val="hlink"/>
                </a:solidFill>
                <a:hlinkClick r:id="rId3"/>
              </a:rPr>
              <a:t>www.bijlesnetwerk.nl</a:t>
            </a:r>
            <a:r>
              <a:rPr lang="nl-NL" sz="2960">
                <a:solidFill>
                  <a:schemeClr val="accent1"/>
                </a:solidFill>
              </a:rPr>
              <a:t>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nl-NL" sz="2960"/>
              <a:t>Schoolmail (leerling min. eenmaal per dag bekijken)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nl-NL" sz="2960"/>
              <a:t>Leerlingportaal (cijfers, rooster, enz.)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nl-NL" sz="2960"/>
              <a:t>Ouderportaal (oudernieuwsbrief, brieven)</a:t>
            </a:r>
            <a:endParaRPr/>
          </a:p>
          <a:p>
            <a:pPr indent="-211328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072"/>
              <a:buNone/>
            </a:pPr>
            <a:r>
              <a:t/>
            </a:r>
            <a:endParaRPr sz="2960"/>
          </a:p>
          <a:p>
            <a:pPr indent="-211328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072"/>
              <a:buNone/>
            </a:pPr>
            <a:r>
              <a:t/>
            </a:r>
            <a:endParaRPr sz="2960"/>
          </a:p>
        </p:txBody>
      </p:sp>
      <p:pic>
        <p:nvPicPr>
          <p:cNvPr descr="logo" id="154" name="Google Shape;15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4067" y="2764673"/>
            <a:ext cx="1635753" cy="1672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nl-NL"/>
              <a:t>PBL – PROJECT BASED LEARNING</a:t>
            </a:r>
            <a:endParaRPr/>
          </a:p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🞭"/>
            </a:pPr>
            <a:r>
              <a:rPr lang="nl-NL"/>
              <a:t>Vijf verschillende PBL’s in een schooljaar, leerlingen kiezen er drie.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nl-NL"/>
              <a:t>Een keer per week 160 minuten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nl-NL"/>
              <a:t>Klasoverstijgend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nl-NL"/>
              <a:t>PBL’s zijn in de Stadskaap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nl-NL"/>
              <a:t>“ZO DOEN WIJ DAT…”</a:t>
            </a:r>
            <a:endParaRPr/>
          </a:p>
        </p:txBody>
      </p:sp>
      <p:sp>
        <p:nvSpPr>
          <p:cNvPr id="166" name="Google Shape;166;p24"/>
          <p:cNvSpPr txBox="1"/>
          <p:nvPr>
            <p:ph idx="1" type="body"/>
          </p:nvPr>
        </p:nvSpPr>
        <p:spPr>
          <a:xfrm>
            <a:off x="285720" y="1714488"/>
            <a:ext cx="8686800" cy="2946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4"/>
              <a:buChar char="🞭"/>
            </a:pPr>
            <a:r>
              <a:rPr lang="nl-NL" sz="2720"/>
              <a:t>Verschijnt na de herfstvakantie (digitaal)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1904"/>
              <a:buChar char="🞭"/>
            </a:pPr>
            <a:r>
              <a:rPr lang="nl-NL" sz="2720"/>
              <a:t>Cijfergeving leerjaar 2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1904"/>
              <a:buChar char="🞭"/>
            </a:pPr>
            <a:r>
              <a:rPr lang="nl-NL" sz="2720"/>
              <a:t>Overgangsnormen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1904"/>
              <a:buChar char="🞭"/>
            </a:pPr>
            <a:r>
              <a:rPr lang="nl-NL" sz="2720"/>
              <a:t>Maximaal aantal toetsen per dag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SzPts val="1547"/>
              <a:buNone/>
            </a:pPr>
            <a:r>
              <a:rPr i="1" lang="nl-NL" sz="2210"/>
              <a:t>      </a:t>
            </a:r>
            <a:r>
              <a:rPr i="1" lang="nl-NL" sz="2040"/>
              <a:t>(1x 2-toets &amp; 1x 1-toets)</a:t>
            </a:r>
            <a:r>
              <a:rPr lang="nl-NL" sz="2040"/>
              <a:t> 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1904"/>
              <a:buChar char="🞭"/>
            </a:pPr>
            <a:r>
              <a:rPr lang="nl-NL" sz="2720"/>
              <a:t>Maximaal aantal toetsen per week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1428"/>
              <a:buNone/>
            </a:pPr>
            <a:r>
              <a:rPr i="1" lang="nl-NL" sz="2040"/>
              <a:t>       (3 x 2-toets &amp; 4 x 1-toets)</a:t>
            </a:r>
            <a:endParaRPr/>
          </a:p>
        </p:txBody>
      </p:sp>
      <p:pic>
        <p:nvPicPr>
          <p:cNvPr descr="10521558" id="167" name="Google Shape;16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3570" y="4119934"/>
            <a:ext cx="3256064" cy="2526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nl-NL"/>
              <a:t>BETROKKEN ALS OUDER</a:t>
            </a:r>
            <a:endParaRPr/>
          </a:p>
        </p:txBody>
      </p:sp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285720" y="1857364"/>
            <a:ext cx="8686800" cy="1589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72"/>
              <a:buChar char="🞭"/>
            </a:pPr>
            <a:r>
              <a:rPr lang="nl-NL" sz="2960"/>
              <a:t>Ondersteuning bij activiteiten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nl-NL" sz="2960"/>
              <a:t>Ouder-activiteitencommissie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nl-NL" sz="2960"/>
              <a:t>Uitwisseling van een dag met een Duitse school</a:t>
            </a:r>
            <a:endParaRPr/>
          </a:p>
        </p:txBody>
      </p:sp>
      <p:pic>
        <p:nvPicPr>
          <p:cNvPr descr="http://www.zonderdank.be/images/huiswerk.jpg" id="174" name="Google Shape;17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3682309"/>
            <a:ext cx="4243586" cy="292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nl-NL"/>
              <a:t>AFSLUITING</a:t>
            </a:r>
            <a:endParaRPr/>
          </a:p>
        </p:txBody>
      </p:sp>
      <p:sp>
        <p:nvSpPr>
          <p:cNvPr id="180" name="Google Shape;180;p26"/>
          <p:cNvSpPr txBox="1"/>
          <p:nvPr>
            <p:ph idx="1" type="body"/>
          </p:nvPr>
        </p:nvSpPr>
        <p:spPr>
          <a:xfrm>
            <a:off x="4211960" y="2276872"/>
            <a:ext cx="4338638" cy="4392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nl-NL" sz="4000"/>
              <a:t>Zijn er vragen?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4000"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4000"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rPr b="1" lang="nl-NL" sz="4000"/>
              <a:t>bdi@isendoorn.nl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rPr b="1" lang="nl-NL" sz="4000"/>
              <a:t>06 – 44 86 25 78</a:t>
            </a:r>
            <a:endParaRPr/>
          </a:p>
          <a:p>
            <a:pPr indent="-342900" lvl="0" marL="342900" rtl="0" algn="l">
              <a:spcBef>
                <a:spcPts val="420"/>
              </a:spcBef>
              <a:spcAft>
                <a:spcPts val="0"/>
              </a:spcAft>
              <a:buSzPts val="1470"/>
              <a:buNone/>
            </a:pPr>
            <a:r>
              <a:rPr b="1" lang="nl-NL" sz="2100"/>
              <a:t>(liefst tussen 18.00 en 19.00 uur)</a:t>
            </a:r>
            <a:endParaRPr/>
          </a:p>
        </p:txBody>
      </p:sp>
      <p:pic>
        <p:nvPicPr>
          <p:cNvPr descr="Bekijk de afbeelding op ware grootte" id="181" name="Google Shape;181;p2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44" y="1412776"/>
            <a:ext cx="3380547" cy="2971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nl-NL"/>
              <a:t>PROGRAMMA</a:t>
            </a:r>
            <a:endParaRPr/>
          </a:p>
        </p:txBody>
      </p:sp>
      <p:sp>
        <p:nvSpPr>
          <p:cNvPr id="99" name="Google Shape;99;p14"/>
          <p:cNvSpPr txBox="1"/>
          <p:nvPr>
            <p:ph idx="1" type="body"/>
          </p:nvPr>
        </p:nvSpPr>
        <p:spPr>
          <a:xfrm>
            <a:off x="304800" y="1554162"/>
            <a:ext cx="8686800" cy="5089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4"/>
              <a:buChar char="🞭"/>
            </a:pPr>
            <a:r>
              <a:rPr lang="nl-NL" sz="2720"/>
              <a:t>Introductie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1904"/>
              <a:buChar char="🞭"/>
            </a:pPr>
            <a:r>
              <a:rPr lang="nl-NL" sz="2720"/>
              <a:t>Rol van de mentor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1904"/>
              <a:buChar char="🞭"/>
            </a:pPr>
            <a:r>
              <a:rPr lang="nl-NL" sz="2720"/>
              <a:t>Leefregels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1904"/>
              <a:buChar char="🞭"/>
            </a:pPr>
            <a:r>
              <a:rPr lang="nl-NL" sz="2720"/>
              <a:t>Roosterzaken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1904"/>
              <a:buChar char="🞭"/>
            </a:pPr>
            <a:r>
              <a:rPr lang="nl-NL" sz="2720"/>
              <a:t>Wie moet u mailen voor ….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1904"/>
              <a:buChar char="🞭"/>
            </a:pPr>
            <a:r>
              <a:rPr lang="nl-NL" sz="2720"/>
              <a:t>Verzuim / te laat regeling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1904"/>
              <a:buChar char="🞭"/>
            </a:pPr>
            <a:r>
              <a:rPr lang="nl-NL" sz="2720"/>
              <a:t>Mentorlessen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1904"/>
              <a:buChar char="🞭"/>
            </a:pPr>
            <a:r>
              <a:rPr lang="nl-NL" sz="2720"/>
              <a:t>Interventies &amp; info via internet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1904"/>
              <a:buChar char="🞭"/>
            </a:pPr>
            <a:r>
              <a:rPr lang="nl-NL" sz="2720"/>
              <a:t>PBL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1904"/>
              <a:buChar char="🞭"/>
            </a:pPr>
            <a:r>
              <a:rPr lang="nl-NL" sz="2720"/>
              <a:t>“Zo doen wij dat…”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1904"/>
              <a:buChar char="🞭"/>
            </a:pPr>
            <a:r>
              <a:rPr lang="nl-NL" sz="2720"/>
              <a:t>Betrokken als ouder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1904"/>
              <a:buChar char="🞭"/>
            </a:pPr>
            <a:r>
              <a:rPr lang="nl-NL" sz="2720"/>
              <a:t>Afsluiting</a:t>
            </a:r>
            <a:endParaRPr/>
          </a:p>
        </p:txBody>
      </p:sp>
      <p:pic>
        <p:nvPicPr>
          <p:cNvPr descr="logo" id="100" name="Google Shape;1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2264" y="2646386"/>
            <a:ext cx="2263774" cy="2314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nl-NL"/>
              <a:t>INTRODUCTIE MENTOR ÉN OUDERS</a:t>
            </a:r>
            <a:endParaRPr/>
          </a:p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285720" y="1484784"/>
            <a:ext cx="8686800" cy="5328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nl-NL"/>
              <a:t>Mentor Ingrid Berndsen (bdi)</a:t>
            </a:r>
            <a:endParaRPr/>
          </a:p>
          <a:p>
            <a:pPr indent="-200660" lvl="0" marL="34290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nl-NL"/>
              <a:t>Nieuwe leerlingen in de klas      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nl-NL"/>
              <a:t>Uit 1G – Zehra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nl-NL"/>
              <a:t>Uit 1N -  Fleur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nl-NL"/>
              <a:t>Van andere scholen – Demi en Bas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pic>
        <p:nvPicPr>
          <p:cNvPr descr="http://www.instituutorshof.be/Afbeeldingen/illustraties/Kennismaken.jpg" id="107" name="Google Shape;10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2120" y="2708920"/>
            <a:ext cx="3158842" cy="223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nl-NL"/>
              <a:t>ROL VAN DE MENTOR</a:t>
            </a:r>
            <a:endParaRPr/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285720" y="1643050"/>
            <a:ext cx="7670656" cy="49543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72"/>
              <a:buChar char="🞭"/>
            </a:pPr>
            <a:r>
              <a:rPr lang="nl-NL" sz="2960"/>
              <a:t>Mentorles</a:t>
            </a:r>
            <a:endParaRPr sz="2960"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nl-NL" sz="2960"/>
              <a:t>Contact met de leerlingen</a:t>
            </a:r>
            <a:br>
              <a:rPr lang="nl-NL" sz="2960"/>
            </a:br>
            <a:r>
              <a:rPr lang="nl-NL" sz="2960"/>
              <a:t>(individuele gesprekken)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nl-NL" sz="2960"/>
              <a:t>Contact met thuis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nl-NL" sz="2960"/>
              <a:t>Eerste aanspreekpunt voor leerlingen en ouders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nl-NL" sz="2960"/>
              <a:t>Oudergesprekken (driehoeksgesprekken) op verzoek én rond oktober/november en maart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nl-NL" sz="2960"/>
              <a:t>Leerlingbespreking in kernteams</a:t>
            </a:r>
            <a:endParaRPr/>
          </a:p>
          <a:p>
            <a:pPr indent="-211328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072"/>
              <a:buNone/>
            </a:pPr>
            <a:r>
              <a:t/>
            </a:r>
            <a:endParaRPr sz="2960"/>
          </a:p>
          <a:p>
            <a:pPr indent="0" lvl="0" marL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072"/>
              <a:buNone/>
            </a:pPr>
            <a:r>
              <a:t/>
            </a:r>
            <a:endParaRPr sz="2960"/>
          </a:p>
          <a:p>
            <a:pPr indent="0" lvl="0" marL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072"/>
              <a:buNone/>
            </a:pPr>
            <a:r>
              <a:t/>
            </a:r>
            <a:endParaRPr sz="2960"/>
          </a:p>
          <a:p>
            <a:pPr indent="0" lvl="0" marL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072"/>
              <a:buNone/>
            </a:pPr>
            <a:r>
              <a:t/>
            </a:r>
            <a:endParaRPr sz="2960"/>
          </a:p>
          <a:p>
            <a:pPr indent="-211328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072"/>
              <a:buNone/>
            </a:pPr>
            <a:r>
              <a:t/>
            </a:r>
            <a:endParaRPr sz="2960"/>
          </a:p>
        </p:txBody>
      </p:sp>
      <p:pic>
        <p:nvPicPr>
          <p:cNvPr descr="docenten" id="114" name="Google Shape;114;p1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1406" y="1295400"/>
            <a:ext cx="2916874" cy="2355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nl-NL"/>
              <a:t>LEEFREGELS</a:t>
            </a:r>
            <a:endParaRPr/>
          </a:p>
        </p:txBody>
      </p:sp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304800" y="1554162"/>
            <a:ext cx="8686800" cy="4971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🞭"/>
            </a:pPr>
            <a:r>
              <a:rPr lang="nl-NL"/>
              <a:t>Vademecum (blz. 10 en 11)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1960"/>
              <a:buChar char="🞤"/>
            </a:pPr>
            <a:r>
              <a:rPr i="1" lang="nl-NL"/>
              <a:t> Op tijd doen wat je moet doen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1960"/>
              <a:buChar char="🞤"/>
            </a:pPr>
            <a:r>
              <a:rPr i="1" lang="nl-NL"/>
              <a:t>Respect tonen voor elkaar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1960"/>
              <a:buChar char="🞤"/>
            </a:pPr>
            <a:r>
              <a:rPr i="1" lang="nl-NL"/>
              <a:t>Zorg hebben voor je leefomgeving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i="1" lang="nl-NL"/>
              <a:t>Niet gamen in de les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i="1" lang="nl-NL"/>
              <a:t>Telefoon op stil en niet zichtbaar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i="1" lang="nl-NL"/>
              <a:t>Altijd een leesboek mee                                        (of in je kluisje bewaren)</a:t>
            </a:r>
            <a:br>
              <a:rPr lang="nl-NL"/>
            </a:b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pic>
        <p:nvPicPr>
          <p:cNvPr descr="http://www.geloofinnederland.nl/images/nico/leefregels.gif" id="121" name="Google Shape;12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9454" y="4483747"/>
            <a:ext cx="2690820" cy="237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nl-NL"/>
              <a:t>ROOSTERZAKEN</a:t>
            </a:r>
            <a:endParaRPr/>
          </a:p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304800" y="1554162"/>
            <a:ext cx="8686800" cy="5115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🞭"/>
            </a:pPr>
            <a:r>
              <a:rPr lang="nl-NL"/>
              <a:t>Lesrooster /stilteflex (één lesuur per week in stilte zelfstandig werken)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nl-NL"/>
              <a:t>Lestijden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200660" lvl="0" marL="34290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200660" lvl="0" marL="34290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200660" lvl="0" marL="34290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nl-NL" sz="3200"/>
              <a:t>Op de site staat een up-to-date jaarrooster</a:t>
            </a:r>
            <a:endParaRPr/>
          </a:p>
          <a:p>
            <a:pPr indent="-200660" lvl="0" marL="34290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200660" lvl="0" marL="34290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sp>
        <p:nvSpPr>
          <p:cNvPr id="128" name="Google Shape;128;p18"/>
          <p:cNvSpPr txBox="1"/>
          <p:nvPr/>
        </p:nvSpPr>
        <p:spPr>
          <a:xfrm>
            <a:off x="3491880" y="2708920"/>
            <a:ext cx="2757571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AutoNum type="arabicPeriod"/>
            </a:pPr>
            <a:r>
              <a:rPr b="0" i="0" lang="nl-NL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08.30 – 09.50 uur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pauze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2.  10.05 – 11.25 uur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pauze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3.  11.40 – 13.00 uur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pauze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4.  13.30 – 14.50 uur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pauze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5.  15.05 -  16.25 uur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nl-NL"/>
              <a:t>WIE MOET U MAILEN VOOR…</a:t>
            </a:r>
            <a:endParaRPr/>
          </a:p>
        </p:txBody>
      </p:sp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🞭"/>
            </a:pPr>
            <a:r>
              <a:rPr lang="nl-NL"/>
              <a:t>melden van afwezigheid i.v.m. ziekte, dokter- of tandartsbezoek - </a:t>
            </a:r>
            <a:r>
              <a:rPr lang="nl-NL" u="sng">
                <a:solidFill>
                  <a:schemeClr val="hlink"/>
                </a:solidFill>
                <a:hlinkClick r:id="rId3"/>
              </a:rPr>
              <a:t>receptie@isendoorn.nl</a:t>
            </a:r>
            <a:r>
              <a:rPr lang="nl-NL">
                <a:solidFill>
                  <a:schemeClr val="accent1"/>
                </a:solidFill>
              </a:rPr>
              <a:t>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nl-NL"/>
              <a:t>aanvragen van verlof – </a:t>
            </a:r>
            <a:r>
              <a:rPr lang="nl-NL" u="sng">
                <a:solidFill>
                  <a:schemeClr val="hlink"/>
                </a:solidFill>
                <a:hlinkClick r:id="rId4"/>
              </a:rPr>
              <a:t>verlof@isendoorn.nl</a:t>
            </a:r>
            <a:r>
              <a:rPr lang="nl-NL">
                <a:solidFill>
                  <a:schemeClr val="accent1"/>
                </a:solidFill>
              </a:rPr>
              <a:t>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nl-NL"/>
              <a:t>contact met de afdelingsleider P. Diepeveen – </a:t>
            </a:r>
            <a:r>
              <a:rPr lang="nl-NL" u="sng">
                <a:solidFill>
                  <a:schemeClr val="hlink"/>
                </a:solidFill>
                <a:hlinkClick r:id="rId5"/>
              </a:rPr>
              <a:t>dpv@isendoorn.nl</a:t>
            </a:r>
            <a:endParaRPr>
              <a:solidFill>
                <a:schemeClr val="accent1"/>
              </a:solidFill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nl-NL"/>
              <a:t>het geven van informatie over het welbevinden van uw zoon/dochter – mentor Mw. I. Berndsen – </a:t>
            </a:r>
            <a:r>
              <a:rPr lang="nl-NL" u="sng">
                <a:solidFill>
                  <a:schemeClr val="hlink"/>
                </a:solidFill>
                <a:hlinkClick r:id="rId6"/>
              </a:rPr>
              <a:t>bdi@isendoorn.nl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nl-NL"/>
              <a:t>VERZUIM / TE LAAT REGELING</a:t>
            </a:r>
            <a:endParaRPr/>
          </a:p>
        </p:txBody>
      </p:sp>
      <p:sp>
        <p:nvSpPr>
          <p:cNvPr id="140" name="Google Shape;140;p20"/>
          <p:cNvSpPr txBox="1"/>
          <p:nvPr>
            <p:ph idx="1" type="body"/>
          </p:nvPr>
        </p:nvSpPr>
        <p:spPr>
          <a:xfrm>
            <a:off x="304800" y="1988840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🞭"/>
            </a:pPr>
            <a:r>
              <a:rPr lang="nl-NL"/>
              <a:t>Binnenkort voor in de agenda een sticker met de spelregels.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nl-NL"/>
              <a:t>Ongeoorloofd verzuim is 2x inhalen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nl-NL"/>
              <a:t>Bij 3</a:t>
            </a:r>
            <a:r>
              <a:rPr baseline="30000" lang="nl-NL"/>
              <a:t>e</a:t>
            </a:r>
            <a:r>
              <a:rPr lang="nl-NL"/>
              <a:t> x te laat de volgende dag om 08.00 uur melden bij de receptie. De volgende keren 2x melden.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nl-NL"/>
              <a:t>MENTORLESSEN</a:t>
            </a:r>
            <a:endParaRPr/>
          </a:p>
        </p:txBody>
      </p:sp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285720" y="1643050"/>
            <a:ext cx="8686800" cy="4882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72"/>
              <a:buChar char="🞭"/>
            </a:pPr>
            <a:r>
              <a:rPr lang="nl-NL" sz="2960"/>
              <a:t>Een lesuur in de week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nl-NL" sz="2960"/>
              <a:t>Algemene informatie over                                    activiteiten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nl-NL" sz="2960"/>
              <a:t>Thema’s o.a.:</a:t>
            </a:r>
            <a:br>
              <a:rPr lang="nl-NL" sz="2960"/>
            </a:br>
            <a:r>
              <a:rPr lang="nl-NL" sz="2960"/>
              <a:t>- Kennismaken / Klassedeal</a:t>
            </a:r>
            <a:br>
              <a:rPr lang="nl-NL" sz="2960"/>
            </a:br>
            <a:r>
              <a:rPr lang="nl-NL" sz="2960"/>
              <a:t>- Studievaardigheden (planning, agenda, enz.)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072"/>
              <a:buNone/>
            </a:pPr>
            <a:r>
              <a:rPr lang="nl-NL" sz="2960"/>
              <a:t>    - Het maken van toetsen</a:t>
            </a:r>
            <a:br>
              <a:rPr lang="nl-NL" sz="2960"/>
            </a:br>
            <a:r>
              <a:rPr lang="nl-NL" sz="2960"/>
              <a:t>    - Denklessen (vervolg leerjaar 1)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072"/>
              <a:buNone/>
            </a:pPr>
            <a:r>
              <a:rPr lang="nl-NL" sz="2960"/>
              <a:t>    - Pitches</a:t>
            </a:r>
            <a:endParaRPr sz="2960"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072"/>
              <a:buChar char="🞭"/>
            </a:pPr>
            <a:r>
              <a:rPr lang="nl-NL" sz="2960"/>
              <a:t>Individuele gesprekken met leerlingen.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072"/>
              <a:buNone/>
            </a:pPr>
            <a:r>
              <a:t/>
            </a:r>
            <a:endParaRPr sz="2960"/>
          </a:p>
        </p:txBody>
      </p:sp>
      <p:pic>
        <p:nvPicPr>
          <p:cNvPr descr="leerlingen" id="147" name="Google Shape;14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9256" y="428604"/>
            <a:ext cx="3260622" cy="2357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ek">
  <a:themeElements>
    <a:clrScheme name="Stroom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