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2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</p:sldIdLst>
  <p:sldSz cy="6858000" cx="12192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15" Type="http://schemas.openxmlformats.org/officeDocument/2006/relationships/slide" Target="slides/slide11.xml"/><Relationship Id="rId14" Type="http://schemas.openxmlformats.org/officeDocument/2006/relationships/slide" Target="slides/slide10.xml"/><Relationship Id="rId16" Type="http://schemas.openxmlformats.org/officeDocument/2006/relationships/slide" Target="slides/slide12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4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6" name="Google Shape;136;p10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0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p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2" name="Google Shape;142;p1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6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p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8" name="Google Shape;148;p1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8" name="Google Shape;88;p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4" name="Google Shape;94;p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0" name="Google Shape;100;p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6" name="Google Shape;106;p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2" name="Google Shape;112;p6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6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8" name="Google Shape;118;p7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4" name="Google Shape;124;p8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8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0" name="Google Shape;130;p9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eldia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"/>
          <p:cNvSpPr txBox="1"/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2"/>
          <p:cNvSpPr txBox="1"/>
          <p:nvPr>
            <p:ph idx="1" type="subTitle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14" name="Google Shape;14;p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-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el en verticale tekst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1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1"/>
          <p:cNvSpPr txBox="1"/>
          <p:nvPr>
            <p:ph idx="1" type="body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1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-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e titel en tekst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2"/>
          <p:cNvSpPr txBox="1"/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2"/>
          <p:cNvSpPr txBox="1"/>
          <p:nvPr>
            <p:ph idx="1" type="body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1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1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-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el en object" type="obj">
  <p:cSld name="OBJECT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3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3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0" name="Google Shape;20;p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-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ekop" type="secHead">
  <p:cSld name="SECTION_HEADER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4"/>
          <p:cNvSpPr txBox="1"/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4"/>
          <p:cNvSpPr txBox="1"/>
          <p:nvPr>
            <p:ph idx="1" type="body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26" name="Google Shape;26;p4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4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4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-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ee objecten" type="twoObj">
  <p:cSld name="TWO_OBJECTS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5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5"/>
          <p:cNvSpPr txBox="1"/>
          <p:nvPr>
            <p:ph idx="1" type="body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2" name="Google Shape;32;p5"/>
          <p:cNvSpPr txBox="1"/>
          <p:nvPr>
            <p:ph idx="2" type="body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3" name="Google Shape;33;p5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5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5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-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gelijking" type="twoTxTwoObj">
  <p:cSld name="TWO_OBJECTS_WITH_TEXT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6"/>
          <p:cNvSpPr txBox="1"/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6"/>
          <p:cNvSpPr txBox="1"/>
          <p:nvPr>
            <p:ph idx="1" type="body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39" name="Google Shape;39;p6"/>
          <p:cNvSpPr txBox="1"/>
          <p:nvPr>
            <p:ph idx="2" type="body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0" name="Google Shape;40;p6"/>
          <p:cNvSpPr txBox="1"/>
          <p:nvPr>
            <p:ph idx="3" type="body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1" name="Google Shape;41;p6"/>
          <p:cNvSpPr txBox="1"/>
          <p:nvPr>
            <p:ph idx="4" type="body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2" name="Google Shape;42;p6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6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6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-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Alleen titel" type="titleOnly">
  <p:cSld name="TITLE_ONLY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7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7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7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7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-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Leeg" type="blank">
  <p:cSld name="BLANK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8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8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8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-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Inhoud met bijschrift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9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9"/>
          <p:cNvSpPr txBox="1"/>
          <p:nvPr>
            <p:ph idx="1" type="body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57" name="Google Shape;57;p9"/>
          <p:cNvSpPr txBox="1"/>
          <p:nvPr>
            <p:ph idx="2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58" name="Google Shape;58;p9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9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9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-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Afbeelding met bijschrift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0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0"/>
          <p:cNvSpPr/>
          <p:nvPr>
            <p:ph idx="2" type="pic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4" name="Google Shape;64;p10"/>
          <p:cNvSpPr txBox="1"/>
          <p:nvPr>
            <p:ph idx="1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5" name="Google Shape;65;p10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0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0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-NL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-NL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1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92D050"/>
        </a:solidFill>
      </p:bgPr>
    </p:bg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3"/>
          <p:cNvSpPr txBox="1"/>
          <p:nvPr>
            <p:ph type="ctrTitle"/>
          </p:nvPr>
        </p:nvSpPr>
        <p:spPr>
          <a:xfrm>
            <a:off x="1524000" y="1200436"/>
            <a:ext cx="9144000" cy="317176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</a:pPr>
            <a:br>
              <a:rPr b="1" lang="nl-NL" sz="5400"/>
            </a:br>
            <a:br>
              <a:rPr b="1" lang="nl-NL" sz="5400"/>
            </a:br>
            <a:br>
              <a:rPr b="1" lang="nl-NL" sz="5400"/>
            </a:br>
            <a:br>
              <a:rPr b="1" lang="nl-NL" sz="5400"/>
            </a:br>
            <a:br>
              <a:rPr b="1" lang="nl-NL" sz="5400"/>
            </a:br>
            <a:br>
              <a:rPr b="1" lang="nl-NL" sz="5400"/>
            </a:br>
            <a:br>
              <a:rPr b="1" lang="nl-NL" sz="5400"/>
            </a:br>
            <a:r>
              <a:rPr b="1" lang="nl-NL" sz="5400" u="sng"/>
              <a:t>LOB-leerlijn</a:t>
            </a:r>
            <a:br>
              <a:rPr b="1" lang="nl-NL" sz="5400" u="sng"/>
            </a:br>
            <a:br>
              <a:rPr b="1" lang="nl-NL" sz="5400"/>
            </a:br>
            <a:r>
              <a:rPr b="1" lang="nl-NL" sz="5400"/>
              <a:t>Loopbaanoriëntatie en -begeleiding </a:t>
            </a:r>
            <a:br>
              <a:rPr b="1" lang="nl-NL" sz="5400"/>
            </a:br>
            <a:r>
              <a:rPr b="1" lang="nl-NL" sz="5400"/>
              <a:t>mavo, havo en vwo</a:t>
            </a:r>
            <a:endParaRPr sz="5400"/>
          </a:p>
        </p:txBody>
      </p:sp>
      <p:sp>
        <p:nvSpPr>
          <p:cNvPr id="85" name="Google Shape;85;p13"/>
          <p:cNvSpPr txBox="1"/>
          <p:nvPr>
            <p:ph idx="1" type="subTitle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92D050"/>
        </a:solidFill>
      </p:bgPr>
    </p:bg>
    <p:spTree>
      <p:nvGrpSpPr>
        <p:cNvPr id="137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22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nl-NL"/>
              <a:t>LOB in HAVO-5</a:t>
            </a:r>
            <a:endParaRPr/>
          </a:p>
        </p:txBody>
      </p:sp>
      <p:sp>
        <p:nvSpPr>
          <p:cNvPr id="139" name="Google Shape;139;p22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b="1" lang="nl-NL" sz="2400"/>
              <a:t>Doel: </a:t>
            </a:r>
            <a:r>
              <a:rPr lang="nl-NL" sz="2400"/>
              <a:t>concrete informatie over vervolgstudies en werkvelden inwinnen en knopen doorhakken; zo nodig verdere zelfconceptverheldering </a:t>
            </a:r>
            <a:endParaRPr/>
          </a:p>
          <a:p>
            <a:pPr indent="0" lvl="0" marL="0" rtl="0" algn="l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b="1" lang="nl-NL" sz="2400"/>
              <a:t>Product: </a:t>
            </a:r>
            <a:endParaRPr/>
          </a:p>
          <a:p>
            <a:pPr indent="-228600" lvl="0" marL="228600" rtl="0" algn="l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nl-NL" sz="2400"/>
              <a:t>Vragenlijst ‘hoe ver ben je met de keuze’ begin schooljaar; aan de hand hiervan een </a:t>
            </a:r>
            <a:r>
              <a:rPr lang="nl-NL" sz="2400" u="sng"/>
              <a:t>gedifferentieerd programma, dus op de leerling toegesneden</a:t>
            </a:r>
            <a:r>
              <a:rPr lang="nl-NL" sz="2400"/>
              <a:t>:</a:t>
            </a:r>
            <a:endParaRPr/>
          </a:p>
          <a:p>
            <a:pPr indent="-228600" lvl="0" marL="228600" rtl="0" algn="l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nl-NL" sz="2400"/>
              <a:t>Mentorlessen met LOB-programma Expeditie-me; korte verslagen open dagen </a:t>
            </a:r>
            <a:endParaRPr/>
          </a:p>
          <a:p>
            <a:pPr indent="-228600" lvl="0" marL="228600" rtl="0" algn="l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nl-NL" sz="2400"/>
              <a:t>Interview met enkele professionals in een interessant werkveld</a:t>
            </a:r>
            <a:endParaRPr/>
          </a:p>
          <a:p>
            <a:pPr indent="-228600" lvl="0" marL="228600" rtl="0" algn="l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nl-NL" sz="2400"/>
              <a:t>Mentorgesprekken, evt. gesprek decaan; enkele testjes (persoonlijkheid, interesse)</a:t>
            </a:r>
            <a:endParaRPr/>
          </a:p>
          <a:p>
            <a:pPr indent="-228600" lvl="0" marL="228600" rtl="0" algn="l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nl-NL" sz="2400"/>
              <a:t>Bezoeken van minimaal 2 open dagen of meeloopdagen</a:t>
            </a:r>
            <a:endParaRPr/>
          </a:p>
          <a:p>
            <a:pPr indent="-228600" lvl="0" marL="228600" rtl="0" algn="l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nl-NL" sz="2400"/>
              <a:t>Presentatie over LOB-proces in mentorgroep</a:t>
            </a:r>
            <a:endParaRPr sz="240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92D050"/>
        </a:solidFill>
      </p:bgPr>
    </p:bg>
    <p:spTree>
      <p:nvGrpSpPr>
        <p:cNvPr id="143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p23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nl-NL"/>
              <a:t>LOB in VWO-5</a:t>
            </a:r>
            <a:endParaRPr/>
          </a:p>
        </p:txBody>
      </p:sp>
      <p:sp>
        <p:nvSpPr>
          <p:cNvPr id="145" name="Google Shape;145;p23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28600" lvl="0" marL="228600" rtl="0" algn="l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70"/>
              <a:buChar char="•"/>
            </a:pPr>
            <a:r>
              <a:rPr b="1" lang="nl-NL" sz="2170"/>
              <a:t>Doel</a:t>
            </a:r>
            <a:r>
              <a:rPr lang="nl-NL" sz="2170"/>
              <a:t>: nadere kennismaking met het hoger onderwijs (m.n. universiteiten) en met werkvelden, verdere zelfconceptverheldering. Eigenaarschap van eigen LOB-proces versterken</a:t>
            </a:r>
            <a:endParaRPr/>
          </a:p>
          <a:p>
            <a:pPr indent="-90804" lvl="0" marL="228600" rtl="0" algn="l">
              <a:lnSpc>
                <a:spcPct val="7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170"/>
              <a:buNone/>
            </a:pPr>
            <a:r>
              <a:t/>
            </a:r>
            <a:endParaRPr sz="2170"/>
          </a:p>
          <a:p>
            <a:pPr indent="-228600" lvl="0" marL="228600" rtl="0" algn="l">
              <a:lnSpc>
                <a:spcPct val="7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170"/>
              <a:buChar char="•"/>
            </a:pPr>
            <a:r>
              <a:rPr b="1" lang="nl-NL" sz="2170"/>
              <a:t>Product:</a:t>
            </a:r>
            <a:endParaRPr/>
          </a:p>
          <a:p>
            <a:pPr indent="-228600" lvl="0" marL="228600" rtl="0" algn="l">
              <a:lnSpc>
                <a:spcPct val="7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170"/>
              <a:buChar char="•"/>
            </a:pPr>
            <a:r>
              <a:rPr lang="nl-NL" sz="2170"/>
              <a:t>Vragenlijst aan het begin van het schooljaar: ‘Hoe ver ben je met je studiekeuze’; aan de hand hiervan een </a:t>
            </a:r>
            <a:r>
              <a:rPr lang="nl-NL" sz="2170" u="sng"/>
              <a:t>gedifferentieerd programma, dus op de leerling toegesneden:</a:t>
            </a:r>
            <a:endParaRPr sz="2170"/>
          </a:p>
          <a:p>
            <a:pPr indent="-228600" lvl="0" marL="228600" rtl="0" algn="l">
              <a:lnSpc>
                <a:spcPct val="7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170"/>
              <a:buChar char="•"/>
            </a:pPr>
            <a:r>
              <a:rPr lang="nl-NL" sz="2170"/>
              <a:t>Enkele opdrachten Expeditie-me: talenten en interesses verhelderen</a:t>
            </a:r>
            <a:endParaRPr/>
          </a:p>
          <a:p>
            <a:pPr indent="-228600" lvl="0" marL="228600" rtl="0" algn="l">
              <a:lnSpc>
                <a:spcPct val="7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170"/>
              <a:buChar char="•"/>
            </a:pPr>
            <a:r>
              <a:rPr lang="nl-NL" sz="2170"/>
              <a:t>Bezoek aan minimaal 3 open dagen / meeloopdagen</a:t>
            </a:r>
            <a:endParaRPr/>
          </a:p>
          <a:p>
            <a:pPr indent="-228600" lvl="0" marL="228600" rtl="0" algn="l">
              <a:lnSpc>
                <a:spcPct val="7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170"/>
              <a:buChar char="•"/>
            </a:pPr>
            <a:r>
              <a:rPr lang="nl-NL" sz="2170"/>
              <a:t>Evt. gesprekken mentor en decaan; evt. enkele interessetests maken</a:t>
            </a:r>
            <a:endParaRPr/>
          </a:p>
          <a:p>
            <a:pPr indent="-228600" lvl="0" marL="228600" rtl="0" algn="l">
              <a:lnSpc>
                <a:spcPct val="7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170"/>
              <a:buChar char="•"/>
            </a:pPr>
            <a:r>
              <a:rPr lang="nl-NL" sz="2170"/>
              <a:t>Interviews met professionals in een interessant werkveld</a:t>
            </a:r>
            <a:endParaRPr/>
          </a:p>
          <a:p>
            <a:pPr indent="-228600" lvl="0" marL="228600" rtl="0" algn="l">
              <a:lnSpc>
                <a:spcPct val="7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170"/>
              <a:buChar char="•"/>
            </a:pPr>
            <a:r>
              <a:rPr lang="nl-NL" sz="2170"/>
              <a:t>Februari/maart: leerlingen maken een samenvattend verslag over studiekeuze, als input voor mentorgesprek</a:t>
            </a:r>
            <a:endParaRPr sz="217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92D050"/>
        </a:solidFill>
      </p:bgPr>
    </p:bg>
    <p:spTree>
      <p:nvGrpSpPr>
        <p:cNvPr id="149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p24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nl-NL"/>
              <a:t>LOB in VWO-6</a:t>
            </a:r>
            <a:endParaRPr/>
          </a:p>
        </p:txBody>
      </p:sp>
      <p:sp>
        <p:nvSpPr>
          <p:cNvPr id="151" name="Google Shape;151;p24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28600" lvl="0" marL="2286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20"/>
              <a:buChar char="•"/>
            </a:pPr>
            <a:r>
              <a:rPr b="1" lang="nl-NL" sz="2220"/>
              <a:t>Doel: </a:t>
            </a:r>
            <a:r>
              <a:rPr lang="nl-NL" sz="2220"/>
              <a:t>concrete informatie over vervolgstudies en werkvelden inwinnen en knopen doorhakken; zo nodig verdere zelfconceptverheldering </a:t>
            </a:r>
            <a:endParaRPr sz="2220"/>
          </a:p>
          <a:p>
            <a:pPr indent="-87629" lvl="0" marL="228600" rtl="0" algn="l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220"/>
              <a:buNone/>
            </a:pPr>
            <a:r>
              <a:t/>
            </a:r>
            <a:endParaRPr sz="2220"/>
          </a:p>
          <a:p>
            <a:pPr indent="0" lvl="0" marL="0" rtl="0" algn="l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220"/>
              <a:buNone/>
            </a:pPr>
            <a:r>
              <a:rPr b="1" lang="nl-NL" sz="2220"/>
              <a:t>Product: </a:t>
            </a:r>
            <a:endParaRPr/>
          </a:p>
          <a:p>
            <a:pPr indent="-228600" lvl="0" marL="228600" rtl="0" algn="l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220"/>
              <a:buChar char="•"/>
            </a:pPr>
            <a:r>
              <a:rPr lang="nl-NL" sz="2220"/>
              <a:t>Vragenlijst ‘hoe ver ben je met de keuze’ begin schooljaar; aan de hand hiervan een </a:t>
            </a:r>
            <a:r>
              <a:rPr lang="nl-NL" sz="2220" u="sng"/>
              <a:t>gedifferentieerd programma, dus op de leerling toegesneden</a:t>
            </a:r>
            <a:r>
              <a:rPr lang="nl-NL" sz="2220"/>
              <a:t>:</a:t>
            </a:r>
            <a:endParaRPr/>
          </a:p>
          <a:p>
            <a:pPr indent="-228600" lvl="0" marL="228600" rtl="0" algn="l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220"/>
              <a:buChar char="•"/>
            </a:pPr>
            <a:r>
              <a:rPr lang="nl-NL" sz="2220"/>
              <a:t>Mentorlessen met LOB-programma Expeditie-me; korte verslagen open dagen </a:t>
            </a:r>
            <a:endParaRPr/>
          </a:p>
          <a:p>
            <a:pPr indent="-228600" lvl="0" marL="228600" rtl="0" algn="l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220"/>
              <a:buChar char="•"/>
            </a:pPr>
            <a:r>
              <a:rPr lang="nl-NL" sz="2220"/>
              <a:t>Interview met enkele professionals in een interessant werkveld</a:t>
            </a:r>
            <a:endParaRPr/>
          </a:p>
          <a:p>
            <a:pPr indent="-228600" lvl="0" marL="228600" rtl="0" algn="l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220"/>
              <a:buChar char="•"/>
            </a:pPr>
            <a:r>
              <a:rPr lang="nl-NL" sz="2220"/>
              <a:t>Mentorgesprekken, evt. gesprek decaan; enkele testjes (persoonlijkheid, interesse)</a:t>
            </a:r>
            <a:endParaRPr/>
          </a:p>
          <a:p>
            <a:pPr indent="-228600" lvl="0" marL="228600" rtl="0" algn="l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220"/>
              <a:buChar char="•"/>
            </a:pPr>
            <a:r>
              <a:rPr lang="nl-NL" sz="2220"/>
              <a:t>Bezoeken van minimaal 2 open dagen of meeloopdagen</a:t>
            </a:r>
            <a:endParaRPr/>
          </a:p>
          <a:p>
            <a:pPr indent="-228600" lvl="0" marL="228600" rtl="0" algn="l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220"/>
              <a:buChar char="•"/>
            </a:pPr>
            <a:r>
              <a:rPr lang="nl-NL" sz="2220"/>
              <a:t>Presentatie over LOB-proces in mentorgroep</a:t>
            </a:r>
            <a:endParaRPr/>
          </a:p>
          <a:p>
            <a:pPr indent="-87629" lvl="0" marL="228600" rtl="0" algn="l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220"/>
              <a:buNone/>
            </a:pPr>
            <a:r>
              <a:t/>
            </a:r>
            <a:endParaRPr sz="2220"/>
          </a:p>
          <a:p>
            <a:pPr indent="-87629" lvl="0" marL="228600" rtl="0" algn="l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220"/>
              <a:buNone/>
            </a:pPr>
            <a:r>
              <a:t/>
            </a:r>
            <a:endParaRPr sz="2220"/>
          </a:p>
          <a:p>
            <a:pPr indent="-87629" lvl="0" marL="228600" rtl="0" algn="l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220"/>
              <a:buNone/>
            </a:pPr>
            <a:r>
              <a:t/>
            </a:r>
            <a:endParaRPr sz="222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92D050"/>
        </a:solidFill>
      </p:bgPr>
    </p:bg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4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nl-NL"/>
              <a:t>Wat is lob?</a:t>
            </a:r>
            <a:endParaRPr/>
          </a:p>
        </p:txBody>
      </p:sp>
      <p:sp>
        <p:nvSpPr>
          <p:cNvPr id="91" name="Google Shape;91;p14"/>
          <p:cNvSpPr txBox="1"/>
          <p:nvPr>
            <p:ph idx="1" type="body"/>
          </p:nvPr>
        </p:nvSpPr>
        <p:spPr>
          <a:xfrm>
            <a:off x="838200" y="1690688"/>
            <a:ext cx="10515600" cy="44862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nl-NL">
                <a:latin typeface="Arial"/>
                <a:ea typeface="Arial"/>
                <a:cs typeface="Arial"/>
                <a:sym typeface="Arial"/>
              </a:rPr>
              <a:t>Leerlingen ontdekken de eigen interesses, talenten, persoonlijke drijfveren, waarden 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nl-NL">
                <a:latin typeface="Arial"/>
                <a:ea typeface="Arial"/>
                <a:cs typeface="Arial"/>
                <a:sym typeface="Arial"/>
              </a:rPr>
              <a:t>Eigen identiteit ontwikkelen en hierop reflecteren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nl-NL">
                <a:latin typeface="Arial"/>
                <a:ea typeface="Arial"/>
                <a:cs typeface="Arial"/>
                <a:sym typeface="Arial"/>
              </a:rPr>
              <a:t>Oriënteren op beroepen en perspectief op arbeidsmarkt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nl-NL">
                <a:latin typeface="Arial"/>
                <a:ea typeface="Arial"/>
                <a:cs typeface="Arial"/>
                <a:sym typeface="Arial"/>
              </a:rPr>
              <a:t>Realistisch beeld van opleidingen, het werkveld en de wereld 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nl-NL">
                <a:latin typeface="Arial"/>
                <a:ea typeface="Arial"/>
                <a:cs typeface="Arial"/>
                <a:sym typeface="Arial"/>
              </a:rPr>
              <a:t>Voorbereiding op het vervolgonderwijs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nl-NL">
                <a:latin typeface="Arial"/>
                <a:ea typeface="Arial"/>
                <a:cs typeface="Arial"/>
                <a:sym typeface="Arial"/>
              </a:rPr>
              <a:t>Ontwikkelen van loopbaancompetenties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nl-NL">
                <a:latin typeface="Arial"/>
                <a:ea typeface="Arial"/>
                <a:cs typeface="Arial"/>
                <a:sym typeface="Arial"/>
              </a:rPr>
              <a:t>Juiste stappen zetten voor passende studie-en beroepskeuze, zodat leerling zich optimaal kan ontwikkelen 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92D050"/>
        </a:solidFill>
      </p:bgPr>
    </p:bg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15"/>
          <p:cNvSpPr/>
          <p:nvPr/>
        </p:nvSpPr>
        <p:spPr>
          <a:xfrm>
            <a:off x="0" y="1052184"/>
            <a:ext cx="11774466" cy="415498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nl-NL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Doel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-NL"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Globale kennismaking met werkvelden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-NL"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Brede oriëntatie </a:t>
            </a:r>
            <a:br>
              <a:rPr lang="nl-NL"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endParaRPr sz="2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nl-NL"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Product</a:t>
            </a:r>
            <a:endParaRPr/>
          </a:p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nl-NL"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Maatschappelijke stage koppelen aan lob</a:t>
            </a:r>
            <a:endParaRPr/>
          </a:p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nl-NL"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Beroepenstamboom: welke loopbanen/beroepen komen in je familie voor</a:t>
            </a:r>
            <a:endParaRPr sz="2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nl-NL"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Interview met twee professionals uit eigen netwerk</a:t>
            </a:r>
            <a:endParaRPr/>
          </a:p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nl-NL"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Opdracht droomberoep/ Mijn leven over 10 jaar</a:t>
            </a:r>
            <a:endParaRPr/>
          </a:p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nl-NL"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Bij pitches: lob meenemen als aspect</a:t>
            </a:r>
            <a:br>
              <a:rPr lang="nl-NL"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endParaRPr sz="2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7" name="Google Shape;97;p15"/>
          <p:cNvSpPr txBox="1"/>
          <p:nvPr/>
        </p:nvSpPr>
        <p:spPr>
          <a:xfrm>
            <a:off x="0" y="100206"/>
            <a:ext cx="12192000" cy="5232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nl-NL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Lob in 1 mavo/havo en 1 havo/vwo</a:t>
            </a:r>
            <a:endParaRPr b="1" sz="2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92D050"/>
        </a:solidFill>
      </p:bgPr>
    </p:bg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16"/>
          <p:cNvSpPr/>
          <p:nvPr/>
        </p:nvSpPr>
        <p:spPr>
          <a:xfrm>
            <a:off x="0" y="1052184"/>
            <a:ext cx="11774466" cy="378565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nl-NL"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Doel </a:t>
            </a:r>
            <a:endParaRPr/>
          </a:p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nl-NL"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Voorbereiden op 2 uit 4 aangeboden vakken mavo-3</a:t>
            </a:r>
            <a:endParaRPr sz="2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nl-NL"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Verder ontdekken van eigen persoonlijkheid en interesses</a:t>
            </a:r>
            <a:br>
              <a:rPr lang="nl-NL"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endParaRPr sz="2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nl-NL"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Product</a:t>
            </a:r>
            <a:endParaRPr/>
          </a:p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nl-NL"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Lessenserie ’jouw toekomst’ over eigen ik</a:t>
            </a:r>
            <a:endParaRPr/>
          </a:p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nl-NL"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Voorbereiding op vakkenkeuze naar leerjaar mavo-3</a:t>
            </a:r>
            <a:endParaRPr sz="2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nl-NL"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Ouderavonden/voorlichting in klassen en keuzegesprekken met decaan</a:t>
            </a:r>
            <a:endParaRPr/>
          </a:p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nl-NL"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Bij pitches: lob meenemen als aspect</a:t>
            </a:r>
            <a:br>
              <a:rPr lang="nl-NL"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endParaRPr sz="2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3" name="Google Shape;103;p16"/>
          <p:cNvSpPr txBox="1"/>
          <p:nvPr/>
        </p:nvSpPr>
        <p:spPr>
          <a:xfrm>
            <a:off x="0" y="100206"/>
            <a:ext cx="12192000" cy="5232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nl-NL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Lob in 2 </a:t>
            </a:r>
            <a:r>
              <a:rPr b="1" lang="nl-NL" sz="2800" u="sng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mavo</a:t>
            </a:r>
            <a:r>
              <a:rPr b="1" lang="nl-NL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/havo</a:t>
            </a:r>
            <a:endParaRPr b="1" sz="2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92D050"/>
        </a:solidFill>
      </p:bgPr>
    </p:bg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17"/>
          <p:cNvSpPr/>
          <p:nvPr/>
        </p:nvSpPr>
        <p:spPr>
          <a:xfrm>
            <a:off x="0" y="1052183"/>
            <a:ext cx="12100142" cy="23083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nl-NL"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Doel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-NL"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Persoonlijk verder ontwikkelen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-NL"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(Geen lob, laat de leerlingen even gaan) </a:t>
            </a:r>
            <a:br>
              <a:rPr lang="nl-NL"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endParaRPr sz="2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nl-NL"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Product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-NL"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Pitch met een link naar lob</a:t>
            </a:r>
            <a:endParaRPr/>
          </a:p>
        </p:txBody>
      </p:sp>
      <p:sp>
        <p:nvSpPr>
          <p:cNvPr id="109" name="Google Shape;109;p17"/>
          <p:cNvSpPr txBox="1"/>
          <p:nvPr/>
        </p:nvSpPr>
        <p:spPr>
          <a:xfrm>
            <a:off x="0" y="100206"/>
            <a:ext cx="12192000" cy="5232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nl-NL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Lob in 2 havo/vwo</a:t>
            </a:r>
            <a:endParaRPr b="1" sz="2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92D050"/>
        </a:solidFill>
      </p:bgPr>
    </p:bg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18"/>
          <p:cNvSpPr/>
          <p:nvPr/>
        </p:nvSpPr>
        <p:spPr>
          <a:xfrm>
            <a:off x="25053" y="1064709"/>
            <a:ext cx="12100142" cy="452431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nl-NL"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Doel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-NL"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Voorbereiden vakkenkeuze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-NL"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Meer zicht op vervolgonderwijs</a:t>
            </a:r>
            <a:br>
              <a:rPr lang="nl-NL"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endParaRPr sz="2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nl-NL"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Product</a:t>
            </a:r>
            <a:endParaRPr/>
          </a:p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nl-NL"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Portfolio / PowerPoint ‘wie ben ik’</a:t>
            </a:r>
            <a:endParaRPr/>
          </a:p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nl-NL"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Mbo-voorlichtingenavond </a:t>
            </a:r>
            <a:endParaRPr/>
          </a:p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nl-NL"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Meeloopdag mbo</a:t>
            </a:r>
            <a:endParaRPr/>
          </a:p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nl-NL"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Bedrijfsstageweek</a:t>
            </a:r>
            <a:endParaRPr/>
          </a:p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nl-NL"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Voorbereiding op vakkenkeuze naar leerjaar 4</a:t>
            </a:r>
            <a:endParaRPr/>
          </a:p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nl-NL"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Ouderavonden/voorlichting in klassen</a:t>
            </a:r>
            <a:endParaRPr/>
          </a:p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nl-NL"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keuzegesprekken met mentor/decaan</a:t>
            </a:r>
            <a:endParaRPr b="1" sz="2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5" name="Google Shape;115;p18"/>
          <p:cNvSpPr txBox="1"/>
          <p:nvPr/>
        </p:nvSpPr>
        <p:spPr>
          <a:xfrm>
            <a:off x="100209" y="125258"/>
            <a:ext cx="12192000" cy="5232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nl-NL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Lob in mavo 3 </a:t>
            </a:r>
            <a:endParaRPr b="1" sz="2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92D050"/>
        </a:solidFill>
      </p:bgPr>
    </p:bg>
    <p:spTree>
      <p:nvGrpSpPr>
        <p:cNvPr id="119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19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t/>
            </a:r>
            <a:endParaRPr/>
          </a:p>
        </p:txBody>
      </p:sp>
      <p:pic>
        <p:nvPicPr>
          <p:cNvPr id="121" name="Google Shape;121;p19"/>
          <p:cNvPicPr preferRelativeResize="0"/>
          <p:nvPr>
            <p:ph idx="1" type="body"/>
          </p:nvPr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14438" y="1915"/>
            <a:ext cx="12077562" cy="685795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92D050"/>
        </a:solidFill>
      </p:bgPr>
    </p:bg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20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nl-NL"/>
              <a:t>LOB in Havo3 en Vwo3</a:t>
            </a:r>
            <a:endParaRPr/>
          </a:p>
        </p:txBody>
      </p:sp>
      <p:sp>
        <p:nvSpPr>
          <p:cNvPr id="127" name="Google Shape;127;p20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b="1" lang="nl-NL" sz="2400"/>
              <a:t>Doel : </a:t>
            </a:r>
            <a:r>
              <a:rPr lang="nl-NL" sz="2400"/>
              <a:t>Voorbereiden profielkeuze; helderder beeld van interesses en capaciteiten; blikverbreding, meer zicht op werkvelden en studies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b="1" lang="nl-NL" sz="2400"/>
              <a:t>Product: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nl-NL" sz="2400"/>
              <a:t>Uitgebreid lob-programma met de mentor; gesprek(ken) mentor en decaan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nl-NL" sz="2400"/>
              <a:t>Meeloopdag (stage)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nl-NL" sz="2400"/>
              <a:t>Vakkenboekje en vakkenvoorlichtingsavond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nl-NL" sz="2400"/>
              <a:t>Projectweek ‘later’, minimaal 3 dagen bezig met profielkeuze en keuze vervolgstudie, o.a. professionals vertellen over hun werk, oud-leerlingen over studies</a:t>
            </a:r>
            <a:endParaRPr sz="2400"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nl-NL" sz="2400"/>
              <a:t>Profielwerkstuk</a:t>
            </a:r>
            <a:endParaRPr sz="240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92D050"/>
        </a:solidFill>
      </p:bgPr>
    </p:bg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21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nl-NL"/>
              <a:t>LOB in Havo-4 en Vwo-4</a:t>
            </a:r>
            <a:endParaRPr/>
          </a:p>
        </p:txBody>
      </p:sp>
      <p:sp>
        <p:nvSpPr>
          <p:cNvPr id="133" name="Google Shape;133;p21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b="1" lang="nl-NL" sz="2400"/>
              <a:t>Doel: </a:t>
            </a:r>
            <a:r>
              <a:rPr lang="nl-NL" sz="2400"/>
              <a:t>blikverruiming richting vervolgstudies, kennismaken met hoger onderwijs, meer zicht op eigen interesses en kwaliteiten, eigenaarschap van eigen studiekeuzeproces versterken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b="1" lang="nl-NL" sz="2400"/>
              <a:t>Product: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nl-NL" sz="2400"/>
              <a:t>Mentorlessen met o.a. Expeditie-me;   enkele testen op internet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nl-NL" sz="2400"/>
              <a:t>Minimaal 4 (Havo) of 2 (VWO) open dagen bezoeken (en beeld krijgen van hogeschool of universiteit in het algemeen), eigen regie hierin; met reflectie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nl-NL" sz="2400"/>
              <a:t>Work experience</a:t>
            </a:r>
            <a:endParaRPr sz="2400"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nl-NL" sz="2400"/>
              <a:t>Gesprek(ken) mentor,  in H4 ook desgewenst met decaan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nl-NL" sz="2400"/>
              <a:t>Pitch/presentatie over LOB-proces, eind leerjaar H4</a:t>
            </a:r>
            <a:endParaRPr sz="24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-thema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