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Lobster"/>
      <p:regular r:id="rId31"/>
    </p:embeddedFon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gxcrloRKxrdBq4nyEptcUvd9y/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bster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a4daf5c99_0_5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a4daf5c9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a4daf5c99_0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a4daf5c9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ea4daf5c99_0_1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a4daf5c99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a4daf5c9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ea4daf5c99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d67f0974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d67f097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ed67f0974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d67f09749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d67f097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ed67f09749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d67f09749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d67f0974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ed67f09749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d67f09749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d67f0974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ed67f09749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d67f09749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d67f0974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ed67f09749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d67f09749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d67f0974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ed67f09749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c5e7806e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ec5e7806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ec5e7806e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bg>
      <p:bgPr>
        <a:solidFill>
          <a:srgbClr val="CFE2F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showMasterSp="0" type="vertTx">
  <p:cSld name="VERTICAL_TEXT">
    <p:bg>
      <p:bgPr>
        <a:solidFill>
          <a:srgbClr val="CFE2F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showMasterSp="0" type="vertTitleAndTx">
  <p:cSld name="VERTICAL_TITLE_AND_VERTICAL_TEXT">
    <p:bg>
      <p:bgPr>
        <a:solidFill>
          <a:srgbClr val="CFE2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a4daf5c99_0_61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ea4daf5c99_0_6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gea4daf5c99_0_6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a4daf5c99_0_6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gea4daf5c99_0_6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4daf5c99_0_6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gea4daf5c99_0_6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gea4daf5c99_0_6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4daf5c99_0_7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gea4daf5c99_0_7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gea4daf5c99_0_7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gea4daf5c99_0_7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a4daf5c99_0_7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gea4daf5c99_0_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a4daf5c99_0_80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gea4daf5c99_0_8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gea4daf5c99_0_8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a4daf5c99_0_84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gea4daf5c99_0_8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a4daf5c99_0_8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ea4daf5c99_0_8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gea4daf5c99_0_87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gea4daf5c99_0_87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gea4daf5c99_0_8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showMasterSp="0" type="obj">
  <p:cSld name="OBJECT">
    <p:bg>
      <p:bgPr>
        <a:solidFill>
          <a:srgbClr val="CFE2F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a4daf5c99_0_93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2" name="Google Shape;122;gea4daf5c99_0_9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a4daf5c99_0_96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gea4daf5c99_0_9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gea4daf5c99_0_9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a4daf5c99_0_10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showMasterSp="0" type="blank">
  <p:cSld name="BLANK">
    <p:bg>
      <p:bgPr>
        <a:solidFill>
          <a:srgbClr val="CFE2F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showMasterSp="0" type="secHead">
  <p:cSld name="SECTION_HEADER">
    <p:bg>
      <p:bgPr>
        <a:solidFill>
          <a:srgbClr val="CFE2F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showMasterSp="0" type="twoObj">
  <p:cSld name="TWO_OBJECTS">
    <p:bg>
      <p:bgPr>
        <a:solidFill>
          <a:srgbClr val="CFE2F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showMasterSp="0" type="twoTxTwoObj">
  <p:cSld name="TWO_OBJECTS_WITH_TEXT">
    <p:bg>
      <p:bgPr>
        <a:solidFill>
          <a:srgbClr val="CFE2F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showMasterSp="0" type="titleOnly">
  <p:cSld name="TITLE_ONLY"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showMasterSp="0" type="objTx">
  <p:cSld name="OBJECT_WITH_CAPTION_TEXT">
    <p:bg>
      <p:bgPr>
        <a:solidFill>
          <a:srgbClr val="CFE2F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showMasterSp="0" type="picTx">
  <p:cSld name="PICTURE_WITH_CAPTION_TEXT">
    <p:bg>
      <p:bgPr>
        <a:solidFill>
          <a:srgbClr val="CFE2F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FE2F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a4daf5c99_0_5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gea4daf5c99_0_5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ea4daf5c99_0_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isendoorn.nl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verlof@isendoorn.nl" TargetMode="External"/><Relationship Id="rId4" Type="http://schemas.openxmlformats.org/officeDocument/2006/relationships/hyperlink" Target="mailto:vdh@isendoorn.nl" TargetMode="External"/><Relationship Id="rId5" Type="http://schemas.openxmlformats.org/officeDocument/2006/relationships/hyperlink" Target="mailto:vdh@isendoorn.n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a4daf5c99_0_51"/>
          <p:cNvSpPr txBox="1"/>
          <p:nvPr>
            <p:ph type="ctrTitle"/>
          </p:nvPr>
        </p:nvSpPr>
        <p:spPr>
          <a:xfrm>
            <a:off x="878550" y="2260025"/>
            <a:ext cx="7386900" cy="3519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>
                <a:latin typeface="Calibri"/>
                <a:ea typeface="Calibri"/>
                <a:cs typeface="Calibri"/>
                <a:sym typeface="Calibri"/>
              </a:rPr>
              <a:t>klas 2M </a:t>
            </a:r>
            <a:r>
              <a:rPr lang="nl-NL" sz="4000">
                <a:latin typeface="Calibri"/>
                <a:ea typeface="Calibri"/>
                <a:cs typeface="Calibri"/>
                <a:sym typeface="Calibri"/>
              </a:rPr>
              <a:t>2021-2022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>
                <a:latin typeface="Calibri"/>
                <a:ea typeface="Calibri"/>
                <a:cs typeface="Calibri"/>
                <a:sym typeface="Calibri"/>
              </a:rPr>
              <a:t>Intro &amp; Info 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>
                <a:latin typeface="Calibri"/>
                <a:ea typeface="Calibri"/>
                <a:cs typeface="Calibri"/>
                <a:sym typeface="Calibri"/>
              </a:rPr>
              <a:t>(2tto)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ea4daf5c99_0_51"/>
          <p:cNvSpPr txBox="1"/>
          <p:nvPr>
            <p:ph type="ctrTitle"/>
          </p:nvPr>
        </p:nvSpPr>
        <p:spPr>
          <a:xfrm>
            <a:off x="1648400" y="141367"/>
            <a:ext cx="6197700" cy="17829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600"/>
              <a:t>Isendoorn </a:t>
            </a:r>
            <a:r>
              <a:rPr lang="nl-NL" sz="4600"/>
              <a:t>College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/>
              <a:t>REGULIER EN TWEETALIG ONDERWIJS </a:t>
            </a:r>
            <a:r>
              <a:rPr b="1" lang="nl-NL" sz="1400"/>
              <a:t>MAVO HAVO VWO</a:t>
            </a:r>
            <a:endParaRPr sz="5500"/>
          </a:p>
        </p:txBody>
      </p:sp>
      <p:pic>
        <p:nvPicPr>
          <p:cNvPr id="135" name="Google Shape;135;gea4daf5c99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51" y="377034"/>
            <a:ext cx="1193800" cy="11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nl-NL"/>
              <a:t>De rol van de mentor en het thuisfront</a:t>
            </a:r>
            <a:endParaRPr/>
          </a:p>
        </p:txBody>
      </p:sp>
      <p:sp>
        <p:nvSpPr>
          <p:cNvPr id="196" name="Google Shape;196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/>
              <a:t>De mentor is de link tussen school en het thuisfront.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/>
              <a:t>De mentor is het eerste aanspreekpunt voor de leerling en voor de ouders.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/>
              <a:t>Iedere leerling heeft een e-mailadres van school. Email graag dagelijks (doordeweeks) controleren!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/>
              <a:t>Thuis</a:t>
            </a:r>
            <a:r>
              <a:rPr lang="nl-NL" sz="2800"/>
              <a:t> graag samen met kind de vorderingen regelmatig bekijken en bespreken.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a4daf5c99_0_184"/>
          <p:cNvSpPr txBox="1"/>
          <p:nvPr>
            <p:ph type="title"/>
          </p:nvPr>
        </p:nvSpPr>
        <p:spPr>
          <a:xfrm>
            <a:off x="457200" y="129875"/>
            <a:ext cx="8229600" cy="55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Schoolleven in 2tto</a:t>
            </a:r>
            <a:endParaRPr/>
          </a:p>
        </p:txBody>
      </p:sp>
      <p:sp>
        <p:nvSpPr>
          <p:cNvPr id="203" name="Google Shape;203;gea4daf5c99_0_184"/>
          <p:cNvSpPr txBox="1"/>
          <p:nvPr>
            <p:ph idx="4294967295" type="body"/>
          </p:nvPr>
        </p:nvSpPr>
        <p:spPr>
          <a:xfrm>
            <a:off x="457200" y="688475"/>
            <a:ext cx="8229600" cy="59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Schooldag = 0830 - 16.30  (5 x 80-min lessen + pauzes)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16 x lessen  per week + PBL (3 x project)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1 x Stilte-Flex (SF) per week voor zelfstudie, huiswerk (intekenen via Zermelo op vrijdag) OF kiezen voor een PE-Flex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Expens: voor leerlingen die een extra uitdaging willen en kunnen (60 min per week)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Maatschappelijke stage (10 uur in klas 2)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2 x ouderavonden (Dec &amp; Apr)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Pitches door leerling (week 11)</a:t>
            </a:r>
            <a:endParaRPr sz="2500"/>
          </a:p>
          <a:p>
            <a:pPr indent="-37465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nl-NL" sz="2500"/>
              <a:t>London: 30 mei-3 juni 2022</a:t>
            </a:r>
            <a:endParaRPr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Veilig op de fiets</a:t>
            </a:r>
            <a:endParaRPr/>
          </a:p>
        </p:txBody>
      </p:sp>
      <p:pic>
        <p:nvPicPr>
          <p:cNvPr descr="Afbeeldingsresultaat voor Veilig op de fiets" id="209" name="Google Shape;2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75" y="1417650"/>
            <a:ext cx="7657425" cy="52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afspraak schermen in de klas </a:t>
            </a:r>
            <a:endParaRPr/>
          </a:p>
        </p:txBody>
      </p:sp>
      <p:sp>
        <p:nvSpPr>
          <p:cNvPr id="215" name="Google Shape;215;p4"/>
          <p:cNvSpPr txBox="1"/>
          <p:nvPr>
            <p:ph idx="4294967295" type="body"/>
          </p:nvPr>
        </p:nvSpPr>
        <p:spPr>
          <a:xfrm>
            <a:off x="457200" y="1600200"/>
            <a:ext cx="8229600" cy="48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Geen games tijdens de les.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Telefoon in (rug) tas.</a:t>
            </a:r>
            <a:endParaRPr/>
          </a:p>
        </p:txBody>
      </p:sp>
      <p:pic>
        <p:nvPicPr>
          <p:cNvPr descr="http://m.static.newsvine.com/servista/imagesizer?file=robtornoe289786E9-60B4-B376-3CCB-EDE7B1D43ECB.jpg&amp;width=660" id="216" name="Google Shape;2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349376"/>
            <a:ext cx="5715000" cy="368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type="title"/>
          </p:nvPr>
        </p:nvSpPr>
        <p:spPr>
          <a:xfrm>
            <a:off x="457200" y="274647"/>
            <a:ext cx="82296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Mentorlessen (ML)</a:t>
            </a:r>
            <a:endParaRPr/>
          </a:p>
        </p:txBody>
      </p:sp>
      <p:sp>
        <p:nvSpPr>
          <p:cNvPr id="222" name="Google Shape;222;p7"/>
          <p:cNvSpPr txBox="1"/>
          <p:nvPr>
            <p:ph idx="1" type="body"/>
          </p:nvPr>
        </p:nvSpPr>
        <p:spPr>
          <a:xfrm>
            <a:off x="142875" y="1091050"/>
            <a:ext cx="8780400" cy="55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nl-NL" sz="3000"/>
              <a:t>Algemene zaken</a:t>
            </a:r>
            <a:endParaRPr sz="34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nl-NL" sz="3000"/>
              <a:t>Bespreken functioneren groep in het algemeen</a:t>
            </a:r>
            <a:endParaRPr sz="34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nl-NL" sz="3000"/>
              <a:t>Plannen met de planagenda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-"/>
            </a:pPr>
            <a:r>
              <a:rPr lang="nl-NL" sz="3000"/>
              <a:t>Stilte- of PE flex, 1 uur/week: intekenen vanaf vrijdag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-"/>
            </a:pPr>
            <a:r>
              <a:rPr lang="nl-NL" sz="3000"/>
              <a:t>Portfolio: rubricering onderwerpen en uploaden werk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-"/>
            </a:pPr>
            <a:r>
              <a:rPr lang="nl-NL" sz="3000"/>
              <a:t>Voorbereiden 10-minutengesprekken, olv leerling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nl-NL" sz="3000"/>
              <a:t>Reflecteren en voorbereiden op pitches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-"/>
            </a:pPr>
            <a:r>
              <a:rPr lang="nl-NL" sz="3000"/>
              <a:t>Use of English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nl-NL" sz="3000"/>
              <a:t>Competenties</a:t>
            </a:r>
            <a:endParaRPr sz="3000"/>
          </a:p>
          <a:p>
            <a:pPr indent="-3556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Char char="-"/>
            </a:pPr>
            <a:r>
              <a:rPr lang="nl-NL" sz="3000"/>
              <a:t>Sociale activiteiten: vieringen en klassenactiviteit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Pitches</a:t>
            </a:r>
            <a:endParaRPr/>
          </a:p>
        </p:txBody>
      </p:sp>
      <p:sp>
        <p:nvSpPr>
          <p:cNvPr id="228" name="Google Shape;228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In week 11 (twee weken na de krokusvakantie).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In drietallen (gekozen door de leerlingen) bespreken lln hoe ze ervoor staan en wat ze moeten doen om daar te komen waar ze willen zijn.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In het bijzijn van enkele docenten die feedback geven.--&gt; plan van aanpak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a4daf5c99_0_1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Grip op je werk : klassen 2M en 2N</a:t>
            </a:r>
            <a:endParaRPr/>
          </a:p>
        </p:txBody>
      </p:sp>
      <p:sp>
        <p:nvSpPr>
          <p:cNvPr id="235" name="Google Shape;235;gea4daf5c99_0_19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nl-NL"/>
              <a:t>Tijdens de eerste periode tot Herfstvakantie: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0000"/>
                </a:solidFill>
              </a:rPr>
              <a:t>Doel: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000000"/>
                </a:solidFill>
              </a:rPr>
              <a:t>ondersteunen om goede werkroutine te ontwikkelen en daarmee komen tot succeservaringen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0000"/>
                </a:solidFill>
              </a:rPr>
              <a:t>Hoe: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als (huis- of school-) werk niet af is: aansluitend op de lesdag afmaken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onder begeleiding van mentor 2M of 2N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ma-di-wo-do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625" y="91775"/>
            <a:ext cx="6346625" cy="676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Voortgang en t</a:t>
            </a:r>
            <a:r>
              <a:rPr lang="nl-NL"/>
              <a:t>oetsing in de 2e klas</a:t>
            </a:r>
            <a:endParaRPr/>
          </a:p>
        </p:txBody>
      </p:sp>
      <p:sp>
        <p:nvSpPr>
          <p:cNvPr id="246" name="Google Shape;246;p10"/>
          <p:cNvSpPr txBox="1"/>
          <p:nvPr>
            <p:ph idx="1" type="body"/>
          </p:nvPr>
        </p:nvSpPr>
        <p:spPr>
          <a:xfrm>
            <a:off x="457200" y="1285875"/>
            <a:ext cx="8229600" cy="5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fol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Calibri"/>
              <a:buChar char="●"/>
            </a:pPr>
            <a:r>
              <a:rPr lang="nl-NL" sz="2900">
                <a:solidFill>
                  <a:srgbClr val="FF0000"/>
                </a:solidFill>
              </a:rPr>
              <a:t>A- en B-cijfers</a:t>
            </a:r>
            <a:r>
              <a:rPr lang="nl-NL" sz="2900">
                <a:solidFill>
                  <a:srgbClr val="434343"/>
                </a:solidFill>
              </a:rPr>
              <a:t> voor 2-toetsen om Havo of Vwo plaatsing jaar 3 te onderbouwen.</a:t>
            </a:r>
            <a:endParaRPr sz="2900">
              <a:solidFill>
                <a:srgbClr val="434343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Calibri"/>
              <a:buChar char="●"/>
            </a:pPr>
            <a:r>
              <a:rPr lang="nl-NL" sz="2900">
                <a:solidFill>
                  <a:srgbClr val="FF0000"/>
                </a:solidFill>
              </a:rPr>
              <a:t>Overgangsnormen</a:t>
            </a:r>
            <a:r>
              <a:rPr lang="nl-NL" sz="2900">
                <a:solidFill>
                  <a:srgbClr val="434343"/>
                </a:solidFill>
              </a:rPr>
              <a:t> worden dit najaar gepubliceerd</a:t>
            </a:r>
            <a:endParaRPr sz="29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Calibri"/>
              <a:buChar char="●"/>
            </a:pPr>
            <a:r>
              <a:rPr lang="nl-NL" sz="2900">
                <a:solidFill>
                  <a:srgbClr val="434343"/>
                </a:solidFill>
              </a:rPr>
              <a:t>Schoolbeleid is meer </a:t>
            </a:r>
            <a:r>
              <a:rPr lang="nl-NL" sz="2900">
                <a:solidFill>
                  <a:srgbClr val="FF0000"/>
                </a:solidFill>
              </a:rPr>
              <a:t>formatief toetsen</a:t>
            </a:r>
            <a:r>
              <a:rPr lang="nl-NL" sz="2900">
                <a:solidFill>
                  <a:srgbClr val="434343"/>
                </a:solidFill>
              </a:rPr>
              <a:t>, daar gaan we dit jaar mee aan de slag.</a:t>
            </a:r>
            <a:endParaRPr sz="3700">
              <a:solidFill>
                <a:srgbClr val="434343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Calibri"/>
              <a:buChar char="●"/>
            </a:pPr>
            <a:r>
              <a:rPr lang="nl-NL" sz="2900">
                <a:solidFill>
                  <a:srgbClr val="434343"/>
                </a:solidFill>
              </a:rPr>
              <a:t>Leerlingen worden in de </a:t>
            </a:r>
            <a:r>
              <a:rPr lang="nl-NL" sz="2900">
                <a:solidFill>
                  <a:srgbClr val="FF0000"/>
                </a:solidFill>
              </a:rPr>
              <a:t>kernteams</a:t>
            </a:r>
            <a:r>
              <a:rPr lang="nl-NL" sz="2900">
                <a:solidFill>
                  <a:srgbClr val="434343"/>
                </a:solidFill>
              </a:rPr>
              <a:t> ook regelmatig besproken met vakdocenten.</a:t>
            </a:r>
            <a:endParaRPr sz="29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Overige opmerkingen:</a:t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457200" y="1613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alibri"/>
              <a:buChar char="•"/>
            </a:pPr>
            <a:r>
              <a:rPr lang="nl-NL">
                <a:solidFill>
                  <a:srgbClr val="434343"/>
                </a:solidFill>
              </a:rPr>
              <a:t>Afwezigheid bij toetsen: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None/>
            </a:pPr>
            <a:r>
              <a:rPr lang="nl-NL">
                <a:solidFill>
                  <a:srgbClr val="434343"/>
                </a:solidFill>
              </a:rPr>
              <a:t>Leerling zoekt contact met docent om inhaalmoment af te spreken</a:t>
            </a:r>
            <a:endParaRPr>
              <a:solidFill>
                <a:srgbClr val="434343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alibri"/>
              <a:buChar char="•"/>
            </a:pPr>
            <a:r>
              <a:rPr lang="nl-NL">
                <a:solidFill>
                  <a:srgbClr val="434343"/>
                </a:solidFill>
              </a:rPr>
              <a:t>Schoolfeesten (key mee!!)</a:t>
            </a:r>
            <a:endParaRPr sz="4000">
              <a:solidFill>
                <a:srgbClr val="434343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937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alibri"/>
              <a:buChar char="•"/>
            </a:pPr>
            <a:r>
              <a:rPr lang="nl-NL">
                <a:solidFill>
                  <a:srgbClr val="434343"/>
                </a:solidFill>
              </a:rPr>
              <a:t>Verplicht (papieren) leesboek mee naar school.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ed67f0974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276" y="0"/>
            <a:ext cx="874543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ed67f09749_0_0"/>
          <p:cNvSpPr txBox="1"/>
          <p:nvPr/>
        </p:nvSpPr>
        <p:spPr>
          <a:xfrm>
            <a:off x="870250" y="480575"/>
            <a:ext cx="8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ed67f09749_0_0"/>
          <p:cNvSpPr txBox="1"/>
          <p:nvPr/>
        </p:nvSpPr>
        <p:spPr>
          <a:xfrm>
            <a:off x="584500" y="714375"/>
            <a:ext cx="740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700">
                <a:solidFill>
                  <a:schemeClr val="lt2"/>
                </a:solidFill>
              </a:rPr>
              <a:t>We zijn begonnen</a:t>
            </a:r>
            <a:endParaRPr b="1" sz="4700">
              <a:solidFill>
                <a:schemeClr val="lt2"/>
              </a:solidFill>
            </a:endParaRPr>
          </a:p>
        </p:txBody>
      </p:sp>
      <p:sp>
        <p:nvSpPr>
          <p:cNvPr id="144" name="Google Shape;144;ged67f09749_0_0"/>
          <p:cNvSpPr txBox="1"/>
          <p:nvPr/>
        </p:nvSpPr>
        <p:spPr>
          <a:xfrm>
            <a:off x="1259900" y="5468225"/>
            <a:ext cx="3727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800">
                <a:solidFill>
                  <a:srgbClr val="F3F3F3"/>
                </a:solidFill>
              </a:rPr>
              <a:t>2M 2021-2022</a:t>
            </a:r>
            <a:endParaRPr b="1" sz="3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Ouderavonden</a:t>
            </a:r>
            <a:endParaRPr/>
          </a:p>
        </p:txBody>
      </p:sp>
      <p:sp>
        <p:nvSpPr>
          <p:cNvPr id="258" name="Google Shape;25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l-NL"/>
              <a:t>2 </a:t>
            </a:r>
            <a:r>
              <a:rPr lang="nl-NL"/>
              <a:t>Ouderavonden in het jaar (Over de precieze data wordt u nog geïnformeerd).</a:t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nl-NL"/>
              <a:t>Extra gesprekken kunnen altijd worden aangevraagd.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deneye.jpg" id="263" name="Google Shape;2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0768"/>
            <a:ext cx="9128542" cy="423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Verdana"/>
              <a:buNone/>
            </a:pPr>
            <a:r>
              <a:rPr b="0" lang="nl-NL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Engeland</a:t>
            </a:r>
            <a:r>
              <a:rPr lang="nl-NL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b="0" lang="nl-NL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eis: 30 </a:t>
            </a:r>
            <a:r>
              <a:rPr lang="nl-NL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mei- 3 juni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269" name="Google Shape;269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nl-NL" sz="3000">
                <a:solidFill>
                  <a:srgbClr val="000000"/>
                </a:solidFill>
              </a:rPr>
              <a:t>Leerlingen krijgen programma / opdrachtenboekje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nl-NL" sz="3000">
                <a:solidFill>
                  <a:srgbClr val="000000"/>
                </a:solidFill>
              </a:rPr>
              <a:t>Canterbury Cathedral, museum, musical, arts en sports.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nl-NL" sz="3000">
                <a:solidFill>
                  <a:srgbClr val="000000"/>
                </a:solidFill>
              </a:rPr>
              <a:t>Extra info-avond volgt</a:t>
            </a:r>
            <a:endParaRPr>
              <a:solidFill>
                <a:schemeClr val="folHlink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939" y="4005075"/>
            <a:ext cx="3530861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700" y="4005064"/>
            <a:ext cx="4334381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Extra informatie</a:t>
            </a:r>
            <a:endParaRPr/>
          </a:p>
        </p:txBody>
      </p:sp>
      <p:sp>
        <p:nvSpPr>
          <p:cNvPr id="277" name="Google Shape;27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100"/>
              <a:t>Via de website </a:t>
            </a:r>
            <a:r>
              <a:rPr lang="nl-NL" sz="31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www.isendoorn.nl</a:t>
            </a:r>
            <a:r>
              <a:rPr lang="nl-NL" sz="3100">
                <a:solidFill>
                  <a:srgbClr val="FF0000"/>
                </a:solidFill>
              </a:rPr>
              <a:t> </a:t>
            </a:r>
            <a:endParaRPr sz="3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100"/>
              <a:t>	Het leerlingenportaal.</a:t>
            </a:r>
            <a:endParaRPr sz="3900"/>
          </a:p>
          <a:p>
            <a:pPr indent="0" lvl="0" marL="450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100"/>
              <a:t>	Het ouderportaal (inloggen met vorig jaar     verkregen</a:t>
            </a:r>
            <a:r>
              <a:rPr lang="nl-NL" sz="3900"/>
              <a:t> </a:t>
            </a:r>
            <a:r>
              <a:rPr lang="nl-NL" sz="3100"/>
              <a:t>codes).</a:t>
            </a:r>
            <a:endParaRPr sz="3100"/>
          </a:p>
          <a:p>
            <a:pPr indent="0" lvl="0" marL="450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100"/>
              <a:t>	Een up-to-date jaarrooster.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100"/>
              <a:t>	SOM (huiswerk van leerlingen)</a:t>
            </a:r>
            <a:endParaRPr sz="39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3100"/>
              <a:t>Het eerder genoemde </a:t>
            </a:r>
            <a:r>
              <a:rPr lang="nl-NL" sz="3100">
                <a:solidFill>
                  <a:srgbClr val="FF0000"/>
                </a:solidFill>
              </a:rPr>
              <a:t>vademecum.</a:t>
            </a:r>
            <a:endParaRPr sz="3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davidwhiting.today/wp-content/uploads/2014/07/6a00e552737cff883301a3fd311baf970b.jpg" id="284" name="Google Shape;2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718"/>
            <a:ext cx="6876256" cy="687625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1311850" y="337700"/>
            <a:ext cx="5987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1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Vragen???</a:t>
            </a:r>
            <a:endParaRPr sz="61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67f09749_0_1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Gestart met een </a:t>
            </a:r>
            <a:r>
              <a:rPr lang="nl-NL"/>
              <a:t>opdracht </a:t>
            </a:r>
            <a:r>
              <a:rPr lang="nl-NL"/>
              <a:t>denkvaardigheden </a:t>
            </a:r>
            <a:endParaRPr/>
          </a:p>
        </p:txBody>
      </p:sp>
      <p:pic>
        <p:nvPicPr>
          <p:cNvPr id="151" name="Google Shape;151;ged67f09749_0_10"/>
          <p:cNvPicPr preferRelativeResize="0"/>
          <p:nvPr/>
        </p:nvPicPr>
        <p:blipFill rotWithShape="1">
          <a:blip r:embed="rId3">
            <a:alphaModFix/>
          </a:blip>
          <a:srcRect b="26879" l="0" r="0" t="0"/>
          <a:stretch/>
        </p:blipFill>
        <p:spPr>
          <a:xfrm>
            <a:off x="0" y="1286675"/>
            <a:ext cx="9032499" cy="49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ed67f0974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3202" cy="68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ed67f09749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6950"/>
            <a:ext cx="9144003" cy="5581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ed67f09749_0_22"/>
          <p:cNvSpPr txBox="1"/>
          <p:nvPr>
            <p:ph type="title"/>
          </p:nvPr>
        </p:nvSpPr>
        <p:spPr>
          <a:xfrm>
            <a:off x="311700" y="376676"/>
            <a:ext cx="85206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Samenwerken is nodig om probleem op te lossen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ed67f0974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"/>
            <a:ext cx="9093202" cy="68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d67f09749_0_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Welkom bij klas 2M</a:t>
            </a:r>
            <a:endParaRPr/>
          </a:p>
        </p:txBody>
      </p:sp>
      <p:sp>
        <p:nvSpPr>
          <p:cNvPr id="177" name="Google Shape;177;ged67f09749_0_32"/>
          <p:cNvSpPr txBox="1"/>
          <p:nvPr>
            <p:ph idx="1" type="body"/>
          </p:nvPr>
        </p:nvSpPr>
        <p:spPr>
          <a:xfrm>
            <a:off x="389650" y="14327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/>
              <a:t>Wat is er veranderd in de samenstelling van de klas?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●"/>
            </a:pPr>
            <a:r>
              <a:rPr lang="nl-NL" sz="2600"/>
              <a:t>27 leerlingen in deze klas: 10 meisjes en 17 jongens</a:t>
            </a:r>
            <a:endParaRPr sz="2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●"/>
            </a:pPr>
            <a:r>
              <a:rPr lang="nl-NL" sz="2600"/>
              <a:t>drie leerlingen naar ander  niveau gegaan</a:t>
            </a:r>
            <a:endParaRPr sz="2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●"/>
            </a:pPr>
            <a:r>
              <a:rPr lang="nl-NL" sz="2600"/>
              <a:t>een(1) leerling ingestroomd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nl-NL">
                <a:latin typeface="Tahoma"/>
                <a:ea typeface="Tahoma"/>
                <a:cs typeface="Tahoma"/>
                <a:sym typeface="Tahoma"/>
              </a:rPr>
              <a:t>Bij wie moet u zijn?</a:t>
            </a:r>
            <a:endParaRPr/>
          </a:p>
        </p:txBody>
      </p:sp>
      <p:sp>
        <p:nvSpPr>
          <p:cNvPr id="183" name="Google Shape;183;p2"/>
          <p:cNvSpPr txBox="1"/>
          <p:nvPr>
            <p:ph idx="1" type="body"/>
          </p:nvPr>
        </p:nvSpPr>
        <p:spPr>
          <a:xfrm>
            <a:off x="442925" y="1268425"/>
            <a:ext cx="8228100" cy="5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322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60"/>
              <a:buChar char="•"/>
            </a:pPr>
            <a:r>
              <a:rPr lang="nl-NL" sz="2360">
                <a:solidFill>
                  <a:srgbClr val="FF0000"/>
                </a:solidFill>
              </a:rPr>
              <a:t>Afwezigheid i.v.m. ziekte/tandarts: </a:t>
            </a:r>
            <a:endParaRPr sz="298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360"/>
              <a:buChar char="•"/>
            </a:pPr>
            <a:r>
              <a:rPr lang="nl-NL" sz="2360"/>
              <a:t>receptie - 0575 760 760</a:t>
            </a:r>
            <a:endParaRPr sz="2980"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236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0000"/>
              </a:buClr>
              <a:buSzPts val="2360"/>
              <a:buChar char="•"/>
            </a:pPr>
            <a:r>
              <a:rPr lang="nl-NL" sz="2360">
                <a:solidFill>
                  <a:srgbClr val="FF0000"/>
                </a:solidFill>
              </a:rPr>
              <a:t>Verlof: </a:t>
            </a:r>
            <a:endParaRPr sz="298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360"/>
              <a:buChar char="•"/>
            </a:pPr>
            <a:r>
              <a:rPr lang="nl-NL" sz="2360" u="sng">
                <a:solidFill>
                  <a:schemeClr val="hlink"/>
                </a:solidFill>
                <a:hlinkClick r:id="rId3"/>
              </a:rPr>
              <a:t>verlof@isendoorn.nl</a:t>
            </a:r>
            <a:r>
              <a:rPr lang="nl-NL" sz="2360"/>
              <a:t> </a:t>
            </a:r>
            <a:endParaRPr sz="2980"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236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0000"/>
              </a:buClr>
              <a:buSzPts val="2360"/>
              <a:buChar char="•"/>
            </a:pPr>
            <a:r>
              <a:rPr lang="nl-NL" sz="2360">
                <a:solidFill>
                  <a:srgbClr val="FF0000"/>
                </a:solidFill>
              </a:rPr>
              <a:t>Afdelingsleider:</a:t>
            </a:r>
            <a:endParaRPr sz="2980"/>
          </a:p>
          <a:p>
            <a:pPr indent="-374709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2633"/>
              <a:buChar char="•"/>
            </a:pPr>
            <a:r>
              <a:rPr lang="nl-NL" sz="2322"/>
              <a:t>Mw. Wilde López – wlb@isendoorn.nl</a:t>
            </a:r>
            <a:endParaRPr sz="3252"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236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0000"/>
              </a:buClr>
              <a:buSzPts val="2360"/>
              <a:buChar char="•"/>
            </a:pPr>
            <a:r>
              <a:rPr lang="nl-NL" sz="2360">
                <a:solidFill>
                  <a:srgbClr val="FF0000"/>
                </a:solidFill>
              </a:rPr>
              <a:t>Iets wat met een specifiek vak te maken heeft:</a:t>
            </a:r>
            <a:endParaRPr sz="298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360"/>
              <a:buChar char="•"/>
            </a:pPr>
            <a:r>
              <a:rPr lang="nl-NL" sz="2360"/>
              <a:t>Vakdocent (zie vademecum)</a:t>
            </a:r>
            <a:endParaRPr sz="2980"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236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0000"/>
              </a:buClr>
              <a:buSzPts val="2360"/>
              <a:buChar char="•"/>
            </a:pPr>
            <a:r>
              <a:rPr lang="nl-NL" sz="2360">
                <a:solidFill>
                  <a:srgbClr val="FF0000"/>
                </a:solidFill>
              </a:rPr>
              <a:t>Algehele welbevinden leerling:</a:t>
            </a:r>
            <a:endParaRPr sz="2980"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60"/>
              <a:buChar char="•"/>
            </a:pPr>
            <a:r>
              <a:rPr lang="nl-NL" sz="2360"/>
              <a:t>Sch</a:t>
            </a:r>
            <a:r>
              <a:rPr lang="nl-NL" sz="2360" u="sng">
                <a:solidFill>
                  <a:schemeClr val="hlink"/>
                </a:solidFill>
                <a:hlinkClick r:id="rId4"/>
              </a:rPr>
              <a:t>@isendoorn.nl</a:t>
            </a:r>
            <a:r>
              <a:rPr lang="nl-NL" sz="2360"/>
              <a:t> </a:t>
            </a:r>
            <a:r>
              <a:rPr lang="nl-NL" sz="2980"/>
              <a:t> </a:t>
            </a:r>
            <a:endParaRPr sz="2980"/>
          </a:p>
          <a:p>
            <a:pPr indent="-36322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360"/>
              <a:buChar char="•"/>
            </a:pPr>
            <a:r>
              <a:rPr lang="nl-NL" sz="2360"/>
              <a:t>Lns</a:t>
            </a:r>
            <a:r>
              <a:rPr lang="nl-NL" sz="2360" u="sng">
                <a:solidFill>
                  <a:schemeClr val="hlink"/>
                </a:solidFill>
                <a:hlinkClick r:id="rId5"/>
              </a:rPr>
              <a:t>@isendoorn.nl</a:t>
            </a:r>
            <a:endParaRPr sz="298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c5e7806e7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>
                <a:solidFill>
                  <a:srgbClr val="FF0000"/>
                </a:solidFill>
              </a:rPr>
              <a:t>mentoraat</a:t>
            </a:r>
            <a:r>
              <a:rPr lang="nl-NL"/>
              <a:t> met 2 mentoren</a:t>
            </a:r>
            <a:endParaRPr/>
          </a:p>
        </p:txBody>
      </p:sp>
      <p:sp>
        <p:nvSpPr>
          <p:cNvPr id="190" name="Google Shape;190;gec5e7806e7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nl-NL"/>
              <a:t>Mentoraat is 2-jarig  ivm doorlopende lijn in begeleiding.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nl-NL"/>
              <a:t>Leerlingen zijn in 2M toegewezen aan dezelfde mentoren als afgelopen jaar.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2012-08-30T14:54:13Z</dcterms:created>
  <dc:creator>gebruiker</dc:creator>
</cp:coreProperties>
</file>