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Roboto Slab"/>
      <p:regular r:id="rId17"/>
      <p:bold r:id="rId18"/>
    </p:embeddedFont>
    <p:embeddedFont>
      <p:font typeface="Roboto Slab Light"/>
      <p:regular r:id="rId19"/>
      <p:bold r:id="rId20"/>
    </p:embeddedFont>
    <p:embeddedFont>
      <p:font typeface="Merriweather Sans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  <p:embeddedFont>
      <p:font typeface="Roboto Slab Thin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Light-bold.fntdata"/><Relationship Id="rId22" Type="http://schemas.openxmlformats.org/officeDocument/2006/relationships/font" Target="fonts/MerriweatherSans-bold.fntdata"/><Relationship Id="rId21" Type="http://schemas.openxmlformats.org/officeDocument/2006/relationships/font" Target="fonts/MerriweatherSans-regular.fntdata"/><Relationship Id="rId24" Type="http://schemas.openxmlformats.org/officeDocument/2006/relationships/font" Target="fonts/MerriweatherSans-boldItalic.fntdata"/><Relationship Id="rId23" Type="http://schemas.openxmlformats.org/officeDocument/2006/relationships/font" Target="fonts/Merriweather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28" Type="http://schemas.openxmlformats.org/officeDocument/2006/relationships/font" Target="fonts/RobotoSlabThin-bold.fntdata"/><Relationship Id="rId27" Type="http://schemas.openxmlformats.org/officeDocument/2006/relationships/font" Target="fonts/RobotoSlabThin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2.xml"/><Relationship Id="rId19" Type="http://schemas.openxmlformats.org/officeDocument/2006/relationships/font" Target="fonts/RobotoSlabLight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4e22feb2b_1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4e22feb2b_1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4e22feb2b_1_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24e22feb2b_1_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e22feb2b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4e22feb2b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e22feb2b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4e22feb2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e22feb2b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4e22feb2b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e22feb2b_1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4e22feb2b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e22feb2b_1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4e22feb2b_1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e22feb2b_1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4e22feb2b_1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subtitel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al">
  <p:cSld name="Foto - verticaal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>
            <p:ph idx="2" type="pic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00099" lvl="0" marL="111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00099" lvl="1" marL="1562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00100" lvl="2" marL="2006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00100" lvl="3" marL="2451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00100" lvl="4" marL="2895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00100" lvl="5" marL="3251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00100" lvl="6" marL="3606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00100" lvl="7" marL="3962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00100" lvl="8" marL="4318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9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 weerspiegeling">
  <p:cSld name="Foto - verticale weerspiegeling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/>
          <p:nvPr>
            <p:ph idx="2" type="pic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fadeDir="5400000" kx="0" rotWithShape="0" algn="bl" stA="50000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800099" lvl="0" marL="111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00099" lvl="1" marL="1562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00100" lvl="2" marL="2006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00100" lvl="3" marL="2451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00100" lvl="4" marL="2895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00100" lvl="5" marL="3251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00100" lvl="6" marL="3606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00100" lvl="7" marL="3962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00100" lvl="8" marL="4318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9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None/>
              <a:defRPr b="0" i="0" sz="4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opsomming en foto">
  <p:cSld name="Titel, opsomming en 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4478000" y="4127500"/>
            <a:ext cx="6083300" cy="81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00099" lvl="0" marL="111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00099" lvl="1" marL="1562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00100" lvl="2" marL="2006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00100" lvl="3" marL="2451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00100" lvl="4" marL="2895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00100" lvl="5" marL="3251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00100" lvl="6" marL="3606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00100" lvl="7" marL="3962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00100" lvl="8" marL="4318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psomming - links">
  <p:cSld name="Titel en opsomming - lin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psomming - rechts">
  <p:cSld name="Titel en opsomming - rech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13284200" y="3898900"/>
            <a:ext cx="9359900" cy="85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69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psomming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36676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36676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36676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36676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36676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psomming - 2 kolommen">
  <p:cSld name="Titel en opsomming - 2 kolomme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684657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 b="0" i="0" sz="4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somming">
  <p:cSld name="Opsomming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739900" y="1778000"/>
            <a:ext cx="20904200" cy="10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36676" lvl="0" marL="457200" marR="0" rtl="0" algn="l">
              <a:lnSpc>
                <a:spcPct val="100000"/>
              </a:lnSpc>
              <a:spcBef>
                <a:spcPts val="73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36676" lvl="1" marL="914400" marR="0" rtl="0" algn="l">
              <a:lnSpc>
                <a:spcPct val="100000"/>
              </a:lnSpc>
              <a:spcBef>
                <a:spcPts val="73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36676" lvl="2" marL="1371600" marR="0" rtl="0" algn="l">
              <a:lnSpc>
                <a:spcPct val="100000"/>
              </a:lnSpc>
              <a:spcBef>
                <a:spcPts val="73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36676" lvl="3" marL="1828800" marR="0" rtl="0" algn="l">
              <a:lnSpc>
                <a:spcPct val="100000"/>
              </a:lnSpc>
              <a:spcBef>
                <a:spcPts val="73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36676" lvl="4" marL="2286000" marR="0" rtl="0" algn="l">
              <a:lnSpc>
                <a:spcPct val="100000"/>
              </a:lnSpc>
              <a:spcBef>
                <a:spcPts val="73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>
  <p:cSld name="Leeg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boven">
  <p:cSld name="Titel - bove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2489200" y="355600"/>
            <a:ext cx="19405601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- midden">
  <p:cSld name="Titel - midde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1739900" y="4178300"/>
            <a:ext cx="20904200" cy="53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horizontaal">
  <p:cSld name="Foto - horizontaal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>
            <p:ph idx="2" type="pic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00099" lvl="0" marL="111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00099" lvl="1" marL="1562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00100" lvl="2" marL="2006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00100" lvl="3" marL="2451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00100" lvl="4" marL="2895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00100" lvl="5" marL="3251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00100" lvl="6" marL="3606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00100" lvl="7" marL="3962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00100" lvl="8" marL="4318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horizontale weerspiegeling">
  <p:cSld name="Foto - horizontale weerspiegel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>
            <p:ph idx="2" type="pic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fadeDir="5400000" kx="0" rotWithShape="0" algn="bl" stA="50000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800099" lvl="0" marL="111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00099" lvl="1" marL="1562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00100" lvl="2" marL="2006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00100" lvl="3" marL="24511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00100" lvl="4" marL="2895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00100" lvl="5" marL="3251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00100" lvl="6" marL="3606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00100" lvl="7" marL="3962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00100" lvl="8" marL="4318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None/>
              <a:defRPr b="0" i="0" sz="11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36676" lvl="0" marL="457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836676" lvl="1" marL="914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836676" lvl="2" marL="1371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836676" lvl="3" marL="1828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836676" lvl="4" marL="22860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836676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836676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836676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836676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9576"/>
              <a:buFont typeface="Gill Sans"/>
              <a:buChar char="•"/>
              <a:defRPr b="0" i="0" sz="56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941708" y="13093700"/>
            <a:ext cx="4751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  <a:defRPr b="0" i="0" sz="2400" u="none" cap="none" strike="noStrike">
                <a:solidFill>
                  <a:srgbClr val="1237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1.jpg"/><Relationship Id="rId8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67" name="Google Shape;67;p16"/>
          <p:cNvPicPr preferRelativeResize="0"/>
          <p:nvPr/>
        </p:nvPicPr>
        <p:blipFill rotWithShape="1">
          <a:blip r:embed="rId3">
            <a:alphaModFix/>
          </a:blip>
          <a:srcRect b="31570" l="0" r="27388" t="18711"/>
          <a:stretch/>
        </p:blipFill>
        <p:spPr>
          <a:xfrm>
            <a:off x="4906" y="-453391"/>
            <a:ext cx="24428043" cy="111506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/>
          <p:nvPr/>
        </p:nvSpPr>
        <p:spPr>
          <a:xfrm>
            <a:off x="-1181100" y="4013200"/>
            <a:ext cx="5384800" cy="5384800"/>
          </a:xfrm>
          <a:prstGeom prst="ellipse">
            <a:avLst/>
          </a:prstGeom>
          <a:solidFill>
            <a:srgbClr val="A052F2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16"/>
          <p:cNvSpPr/>
          <p:nvPr/>
        </p:nvSpPr>
        <p:spPr>
          <a:xfrm>
            <a:off x="-1409700" y="-1600200"/>
            <a:ext cx="8420100" cy="8420100"/>
          </a:xfrm>
          <a:prstGeom prst="ellipse">
            <a:avLst/>
          </a:prstGeom>
          <a:solidFill>
            <a:srgbClr val="E22F95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16"/>
          <p:cNvSpPr/>
          <p:nvPr/>
        </p:nvSpPr>
        <p:spPr>
          <a:xfrm>
            <a:off x="4000500" y="-4495800"/>
            <a:ext cx="8420100" cy="8420100"/>
          </a:xfrm>
          <a:prstGeom prst="ellipse">
            <a:avLst/>
          </a:prstGeom>
          <a:solidFill>
            <a:srgbClr val="A052F2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Google Shape;71;p16"/>
          <p:cNvSpPr/>
          <p:nvPr/>
        </p:nvSpPr>
        <p:spPr>
          <a:xfrm>
            <a:off x="5702300" y="2197100"/>
            <a:ext cx="4597400" cy="4597400"/>
          </a:xfrm>
          <a:prstGeom prst="ellipse">
            <a:avLst/>
          </a:prstGeom>
          <a:solidFill>
            <a:srgbClr val="E22F95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72" name="Google Shape;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200" cy="320275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596815" y="637116"/>
            <a:ext cx="10562337" cy="209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31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436185" y="2609850"/>
            <a:ext cx="3871330" cy="163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101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215" name="Google Shape;215;p25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6868075" y="105800"/>
            <a:ext cx="166962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brugklaskamp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219" name="Google Shape;21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7984125" y="2282025"/>
            <a:ext cx="14042700" cy="7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Locatie: De Bosrand in Laren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Programmabeschrijving en terugkomst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Hulp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Meefietsen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Bagagevervoer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Medische bijzonderheden/dieet/vegetarisch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Wat niet mee mag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iPad/mobiel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Snoep/chips/energy drank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Brief volgt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231" name="Google Shape;231;p26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6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6868075" y="105800"/>
            <a:ext cx="166962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vragen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235" name="Google Shape;23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26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7984125" y="2282025"/>
            <a:ext cx="14042700" cy="7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Vragen?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247" name="Google Shape;247;p27"/>
          <p:cNvPicPr preferRelativeResize="0"/>
          <p:nvPr/>
        </p:nvPicPr>
        <p:blipFill rotWithShape="1">
          <a:blip r:embed="rId3">
            <a:alphaModFix/>
          </a:blip>
          <a:srcRect b="31570" l="0" r="27388" t="18711"/>
          <a:stretch/>
        </p:blipFill>
        <p:spPr>
          <a:xfrm>
            <a:off x="4906" y="-453391"/>
            <a:ext cx="24428043" cy="1115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/>
          <p:nvPr/>
        </p:nvSpPr>
        <p:spPr>
          <a:xfrm>
            <a:off x="-1181100" y="4013200"/>
            <a:ext cx="5384800" cy="5384800"/>
          </a:xfrm>
          <a:prstGeom prst="ellipse">
            <a:avLst/>
          </a:prstGeom>
          <a:solidFill>
            <a:srgbClr val="A052F2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-1409700" y="-1600200"/>
            <a:ext cx="8420100" cy="8420100"/>
          </a:xfrm>
          <a:prstGeom prst="ellipse">
            <a:avLst/>
          </a:prstGeom>
          <a:solidFill>
            <a:srgbClr val="E22F95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27"/>
          <p:cNvSpPr/>
          <p:nvPr/>
        </p:nvSpPr>
        <p:spPr>
          <a:xfrm>
            <a:off x="4000500" y="-4495800"/>
            <a:ext cx="8420100" cy="8420100"/>
          </a:xfrm>
          <a:prstGeom prst="ellipse">
            <a:avLst/>
          </a:prstGeom>
          <a:solidFill>
            <a:srgbClr val="A052F2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p27"/>
          <p:cNvSpPr/>
          <p:nvPr/>
        </p:nvSpPr>
        <p:spPr>
          <a:xfrm>
            <a:off x="5702300" y="2197100"/>
            <a:ext cx="4597400" cy="4597400"/>
          </a:xfrm>
          <a:prstGeom prst="ellipse">
            <a:avLst/>
          </a:prstGeom>
          <a:solidFill>
            <a:srgbClr val="E22F95">
              <a:alpha val="4980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252" name="Google Shape;25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200" cy="3202757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/>
          <p:nvPr/>
        </p:nvSpPr>
        <p:spPr>
          <a:xfrm>
            <a:off x="1831649" y="465666"/>
            <a:ext cx="8092669" cy="243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153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bedankt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4526399" y="2789858"/>
            <a:ext cx="3157424" cy="1079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6400" u="none" cap="none" strike="noStrike">
                <a:solidFill>
                  <a:srgbClr val="FFFFFF"/>
                </a:solidFill>
                <a:latin typeface="Roboto Slab Thin"/>
                <a:ea typeface="Roboto Slab Thin"/>
                <a:cs typeface="Roboto Slab Thin"/>
                <a:sym typeface="Roboto Slab Thin"/>
              </a:rPr>
              <a:t>voor uw</a:t>
            </a:r>
            <a:endParaRPr>
              <a:latin typeface="Roboto Slab Thin"/>
              <a:ea typeface="Roboto Slab Thin"/>
              <a:cs typeface="Roboto Slab Thin"/>
              <a:sym typeface="Roboto Slab Thin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1466500" y="3809625"/>
            <a:ext cx="7280400" cy="18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117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aandacht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79" name="Google Shape;79;p17"/>
          <p:cNvPicPr preferRelativeResize="0"/>
          <p:nvPr/>
        </p:nvPicPr>
        <p:blipFill rotWithShape="1">
          <a:blip r:embed="rId3">
            <a:alphaModFix/>
          </a:blip>
          <a:srcRect b="31570" l="0" r="27388" t="18711"/>
          <a:stretch/>
        </p:blipFill>
        <p:spPr>
          <a:xfrm>
            <a:off x="4906" y="-453391"/>
            <a:ext cx="24428043" cy="111506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6868067" y="105805"/>
            <a:ext cx="90267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i="0" lang="en-US" sz="12000" u="none" cap="none" strike="noStrike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programma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938242" y="2312185"/>
            <a:ext cx="6886200" cy="6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Introductie mentor en ouders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Rol van de mentor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Rol van de ouders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Ouderportaal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Algemene schoolzaken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Mentorlessen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Brugklaskamp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Vragen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Afsluiting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-1533759" y="10692865"/>
            <a:ext cx="27696745" cy="3014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200" cy="32027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95" name="Google Shape;95;p18"/>
          <p:cNvPicPr preferRelativeResize="0"/>
          <p:nvPr/>
        </p:nvPicPr>
        <p:blipFill rotWithShape="1">
          <a:blip r:embed="rId3">
            <a:alphaModFix/>
          </a:blip>
          <a:srcRect b="31570" l="0" r="27388" t="18711"/>
          <a:stretch/>
        </p:blipFill>
        <p:spPr>
          <a:xfrm>
            <a:off x="4906" y="-453391"/>
            <a:ext cx="24428043" cy="11150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260312_1337903312992187_1562366958141140133_n.jpg"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1269" y="-2194220"/>
            <a:ext cx="26433000" cy="1762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 rot="-133">
            <a:off x="17069434" y="-453238"/>
            <a:ext cx="7748400" cy="34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i="0" lang="en-US" sz="161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1F</a:t>
            </a:r>
            <a:endParaRPr b="1" sz="55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-1533759" y="10692865"/>
            <a:ext cx="27696745" cy="30143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99" name="Google Shape;9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09800" y="10716443"/>
            <a:ext cx="9474200" cy="3202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110" name="Google Shape;110;p19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868067" y="105805"/>
            <a:ext cx="90267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introductie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114" name="Google Shape;1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9962575" y="3434750"/>
            <a:ext cx="5472300" cy="19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Wouter Hendrixen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hxw@isendoorn.nl</a:t>
            </a:r>
            <a:endParaRPr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06 42 08 02 70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descr="medewerkerpasfoto_93799083.jpg" id="122" name="Google Shape;12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3020" y="3432195"/>
            <a:ext cx="13209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ewerkerpasfoto_93798060.jpg" id="123" name="Google Shape;12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610569" y="3432206"/>
            <a:ext cx="13209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17831174" y="3434750"/>
            <a:ext cx="4626300" cy="19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Marion Rauch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ra@isendoorn.nl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074 376 66 06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7857775" y="2266800"/>
            <a:ext cx="6492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Mentoren</a:t>
            </a:r>
            <a:endParaRPr b="1" sz="3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857775" y="6479838"/>
            <a:ext cx="6492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Junior mentoren</a:t>
            </a:r>
            <a:endParaRPr b="1" sz="3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962574" y="7634184"/>
            <a:ext cx="32685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Yara Wolbrink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7831183" y="7634184"/>
            <a:ext cx="38784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Sanne Offenburg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descr="yara.jpg" id="129" name="Google Shape;12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3033" y="7634182"/>
            <a:ext cx="13209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ne.jpg" id="130" name="Google Shape;13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610573" y="7634182"/>
            <a:ext cx="13209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135" name="Google Shape;135;p20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6868079" y="105800"/>
            <a:ext cx="137634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rol van de mentor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139" name="Google Shape;1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959140" y="2294870"/>
            <a:ext cx="12597600" cy="64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Tussenpersoon school-thuis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Thuissituatie moet goed bekend zijn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Vertrouwensband leerling én ouders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Kernteam/beoordelingsproces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Behartigt belangen klas én individuele leerling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Ouders zijn ook verantwoordelijk voor contact met mentoren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In principe 2 jaar met de klas verbonden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151" name="Google Shape;151;p21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868079" y="105800"/>
            <a:ext cx="137634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rol van de ouders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7984126" y="2282025"/>
            <a:ext cx="14042700" cy="7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Positieve belangstelling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Cijfercontrole website (1- en 2- toetsen, diagnostische periode)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Onderschrijven leefregels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Aanwezigheid contactmomenten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Toezicht/hulp/begeleiding huiswerk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i="0" lang="en-US" sz="3400" u="none" cap="none" strike="noStrik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Verantwoordelijkheid t.o.v. social media ligt bij ouders en niet bij school</a:t>
            </a:r>
            <a:endParaRPr sz="34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167" name="Google Shape;167;p22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6868079" y="105800"/>
            <a:ext cx="137634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ouderportaal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7984126" y="2282025"/>
            <a:ext cx="14042700" cy="7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Ouders hebben brief met persoonlijke inlogcode ontvangen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Bevat alle brieven die school meegeeft en/of extra informatie</a:t>
            </a:r>
            <a:endParaRPr sz="34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Wekelijks bekijken</a:t>
            </a:r>
            <a:endParaRPr sz="34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Inzage cijfers van kind</a:t>
            </a:r>
            <a:endParaRPr sz="34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183" name="Google Shape;183;p23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6868075" y="105800"/>
            <a:ext cx="166962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algemene zaken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187" name="Google Shape;18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7984125" y="2282025"/>
            <a:ext cx="14042700" cy="7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Telefoonboom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Isendoorn Key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Gesloten lesrooster klas 1, 2 en 3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Digitaal klassenboek (SOM)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Schoolmail elke dag bekijken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Huurboeken netjes verzorgen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Kluisjes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PBL (Project Based Learning)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124.jpg" id="199" name="Google Shape;199;p24"/>
          <p:cNvPicPr preferRelativeResize="0"/>
          <p:nvPr/>
        </p:nvPicPr>
        <p:blipFill rotWithShape="1">
          <a:blip r:embed="rId3">
            <a:alphaModFix/>
          </a:blip>
          <a:srcRect b="31571" l="0" r="27388" t="18709"/>
          <a:stretch/>
        </p:blipFill>
        <p:spPr>
          <a:xfrm>
            <a:off x="4906" y="-453391"/>
            <a:ext cx="24428100" cy="111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6944275" y="1613425"/>
            <a:ext cx="16203300" cy="9180600"/>
          </a:xfrm>
          <a:prstGeom prst="rect">
            <a:avLst/>
          </a:prstGeom>
          <a:solidFill>
            <a:srgbClr val="12379E">
              <a:alpha val="8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6868075" y="105800"/>
            <a:ext cx="166962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379E"/>
              </a:buClr>
              <a:buFont typeface="Arial"/>
              <a:buNone/>
            </a:pPr>
            <a:r>
              <a:rPr b="1" lang="en-US" sz="12000">
                <a:solidFill>
                  <a:srgbClr val="12379E"/>
                </a:solidFill>
                <a:latin typeface="Roboto Slab"/>
                <a:ea typeface="Roboto Slab"/>
                <a:cs typeface="Roboto Slab"/>
                <a:sym typeface="Roboto Slab"/>
              </a:rPr>
              <a:t>mentorlessen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-1533759" y="10692865"/>
            <a:ext cx="27696600" cy="30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Nieuwe Logo 2012.jpg" id="203" name="Google Shape;20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9800" y="10716443"/>
            <a:ext cx="9474300" cy="32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/>
          <p:nvPr/>
        </p:nvSpPr>
        <p:spPr>
          <a:xfrm>
            <a:off x="-1385196" y="921232"/>
            <a:ext cx="2726700" cy="27267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-3099792" y="-4043206"/>
            <a:ext cx="6155700" cy="61557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1221052" y="-1107153"/>
            <a:ext cx="3879000" cy="3879000"/>
          </a:xfrm>
          <a:prstGeom prst="ellipse">
            <a:avLst/>
          </a:prstGeom>
          <a:solidFill>
            <a:srgbClr val="A052F2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621148" y="1498157"/>
            <a:ext cx="1572600" cy="1572600"/>
          </a:xfrm>
          <a:prstGeom prst="ellipse">
            <a:avLst/>
          </a:prstGeom>
          <a:solidFill>
            <a:srgbClr val="E22F95">
              <a:alpha val="498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342560" y="400540"/>
            <a:ext cx="41022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ouderavond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2545421" y="1196859"/>
            <a:ext cx="1230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i="0" lang="en-US" sz="30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klas 1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7984125" y="2282025"/>
            <a:ext cx="14042700" cy="7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Door wie en waarom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1 lesuur per week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Belangrijkste componenten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Dagelijkse gang van zaken bespreken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Leren leren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Leren kiezen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Leren oriënteren op samenleving en studie</a:t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○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Leren van elkaar en leren reflecteren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-444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 Slab Light"/>
              <a:buChar char="●"/>
            </a:pPr>
            <a:r>
              <a:rPr lang="en-US" sz="34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Denkvaardigheden (na de herfstvakantie)</a:t>
            </a:r>
            <a:endParaRPr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12379E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