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Galdeano"/>
      <p:regular r:id="rId16"/>
    </p:embeddedFont>
    <p:embeddedFont>
      <p:font typeface="Tahoma"/>
      <p:regular r:id="rId17"/>
      <p:bold r:id="rId18"/>
    </p:embeddedFont>
    <p:embeddedFont>
      <p:font typeface="Questrial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Tahoma-regular.fntdata"/><Relationship Id="rId16" Type="http://schemas.openxmlformats.org/officeDocument/2006/relationships/font" Target="fonts/Galdean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Questrial-regular.fntdata"/><Relationship Id="rId6" Type="http://schemas.openxmlformats.org/officeDocument/2006/relationships/slide" Target="slides/slide1.xml"/><Relationship Id="rId18" Type="http://schemas.openxmlformats.org/officeDocument/2006/relationships/font" Target="fonts/Tahom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8890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889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8890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8890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8890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8890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8890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889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8890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8890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1a060c6e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1a060c6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91a060c6e0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65" name="Google Shape;16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1a060c6e0_0_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1a060c6e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g91a060c6e0_0_16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53eb10da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953eb10d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953eb10da2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6ce7286a5_2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6ce7286a5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16ce7286a5_2_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6ce7286a5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6ce7286a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16ce7286a5_2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, tekst en inhoud" type="txAndObj">
  <p:cSld name="TEXT_AND_OBJEC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685800" y="2147888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2" type="body"/>
          </p:nvPr>
        </p:nvSpPr>
        <p:spPr>
          <a:xfrm>
            <a:off x="4648200" y="2147888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0" type="dt"/>
          </p:nvPr>
        </p:nvSpPr>
        <p:spPr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1" type="ftr"/>
          </p:nvPr>
        </p:nvSpPr>
        <p:spPr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12" type="sldNum"/>
          </p:nvPr>
        </p:nvSpPr>
        <p:spPr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32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8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4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20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20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20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sz="1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sz="12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sz="10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sz="900"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1400"/>
              <a:buFont typeface="Calibri"/>
              <a:buNone/>
              <a:defRPr b="1" sz="2400"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400"/>
              <a:buFont typeface="Calibri"/>
              <a:buNone/>
              <a:defRPr b="1" sz="2000"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 b="1" sz="1800"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 b="1" sz="1600"/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4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0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18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6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6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6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40"/>
              </a:spcBef>
              <a:spcAft>
                <a:spcPts val="0"/>
              </a:spcAft>
              <a:buSzPts val="1400"/>
              <a:buChar char="•"/>
              <a:defRPr sz="2800"/>
            </a:lvl1pPr>
            <a:lvl2pPr indent="-317500" lvl="1" marL="914400" rtl="0">
              <a:spcBef>
                <a:spcPts val="560"/>
              </a:spcBef>
              <a:spcAft>
                <a:spcPts val="0"/>
              </a:spcAft>
              <a:buSzPts val="1400"/>
              <a:buChar char="–"/>
              <a:defRPr sz="2400"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 sz="2000"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 sz="1800"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 sz="1800"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8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685800" y="62928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3124200" y="629285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6553200" y="629285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Tahoma"/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s://drive.google.com/drive/folders/1-SavLN_s8rQrK4-5ZQGyJQz39MgCltfH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bkj@isendoorn.nl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presentation/d/18covxfM-G0SAWsOyBeg0Fq7OjwgIRa19ToutDYB5Kz8/edit#slide=id.p4" TargetMode="Externa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246063" y="930275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3TVQ 2020/2021!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685800" y="2147888"/>
            <a:ext cx="3810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[foto klas]</a:t>
            </a:r>
            <a:endParaRPr/>
          </a:p>
        </p:txBody>
      </p:sp>
      <p:sp>
        <p:nvSpPr>
          <p:cNvPr id="104" name="Google Shape;104;p15"/>
          <p:cNvSpPr txBox="1"/>
          <p:nvPr>
            <p:ph idx="2" type="body"/>
          </p:nvPr>
        </p:nvSpPr>
        <p:spPr>
          <a:xfrm>
            <a:off x="4648200" y="2147888"/>
            <a:ext cx="3810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5"/>
          <p:cNvSpPr txBox="1"/>
          <p:nvPr/>
        </p:nvSpPr>
        <p:spPr>
          <a:xfrm>
            <a:off x="2781475" y="5386650"/>
            <a:ext cx="63624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latin typeface="Calibri"/>
                <a:ea typeface="Calibri"/>
                <a:cs typeface="Calibri"/>
                <a:sym typeface="Calibri"/>
              </a:rPr>
              <a:t> 3tvq 2020-2021!</a:t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/>
          <p:nvPr/>
        </p:nvSpPr>
        <p:spPr>
          <a:xfrm>
            <a:off x="827075" y="1007450"/>
            <a:ext cx="7342200" cy="56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3000" u="none" cap="none" strike="noStrike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Vragen? Blijft u even in de</a:t>
            </a:r>
            <a:r>
              <a:rPr b="1" lang="en-US" sz="3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Zoom of reageer via de mail</a:t>
            </a:r>
            <a:endParaRPr sz="3000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t/>
            </a:r>
            <a:endParaRPr b="1" i="0" sz="3000" u="none" cap="none" strike="noStrike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3000" u="none" cap="none" strike="noStrike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Bedankt voor jullie aandacht</a:t>
            </a:r>
            <a:r>
              <a:rPr b="1" lang="en-US" sz="30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en tot ziens!</a:t>
            </a:r>
            <a:endParaRPr sz="3000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z="3000">
              <a:highlight>
                <a:srgbClr val="FFFFFF"/>
              </a:highlight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000"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3000" u="none" cap="none" strike="noStrike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Jorien Bönker</a:t>
            </a:r>
            <a:endParaRPr sz="30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idx="1" type="body"/>
          </p:nvPr>
        </p:nvSpPr>
        <p:spPr>
          <a:xfrm>
            <a:off x="1151725" y="-75"/>
            <a:ext cx="68406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42925" lvl="0" marL="542925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4800">
              <a:solidFill>
                <a:srgbClr val="FFFFFF"/>
              </a:solidFill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4800">
                <a:solidFill>
                  <a:srgbClr val="FFFFFF"/>
                </a:solidFill>
              </a:rPr>
              <a:t>“intro zoom”</a:t>
            </a:r>
            <a:r>
              <a:rPr b="1" i="0" lang="en-US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4800">
                <a:solidFill>
                  <a:srgbClr val="FFFFFF"/>
                </a:solidFill>
              </a:rPr>
              <a:t>3tvq</a:t>
            </a:r>
            <a:endParaRPr sz="4800">
              <a:solidFill>
                <a:srgbClr val="FFFFFF"/>
              </a:solidFill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15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>
              <a:solidFill>
                <a:srgbClr val="FFFFFF"/>
              </a:solidFill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000">
                <a:solidFill>
                  <a:srgbClr val="FFFFFF"/>
                </a:solidFill>
              </a:rPr>
              <a:t>9 september</a:t>
            </a:r>
            <a:r>
              <a:rPr b="1" lang="en-US" sz="3000">
                <a:solidFill>
                  <a:srgbClr val="FFFFFF"/>
                </a:solidFill>
              </a:rPr>
              <a:t> 2020</a:t>
            </a:r>
            <a:br>
              <a:rPr b="0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3000">
              <a:solidFill>
                <a:srgbClr val="FFFFFF"/>
              </a:solidFill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600">
              <a:solidFill>
                <a:srgbClr val="FFFFFF"/>
              </a:solidFill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Welkom!</a:t>
            </a:r>
            <a:r>
              <a:rPr b="1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FFFFFF"/>
              </a:solidFill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000">
              <a:solidFill>
                <a:srgbClr val="FFFFFF"/>
              </a:solidFill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3000">
              <a:solidFill>
                <a:srgbClr val="FFFFFF"/>
              </a:solidFill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Jorien Bönker</a:t>
            </a:r>
            <a:endParaRPr sz="3000">
              <a:solidFill>
                <a:srgbClr val="FFFFFF"/>
              </a:solidFill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Docent Engels 3</a:t>
            </a:r>
            <a:r>
              <a:rPr b="1" lang="en-US" sz="3000">
                <a:solidFill>
                  <a:srgbClr val="FFFFFF"/>
                </a:solidFill>
              </a:rPr>
              <a:t>-4</a:t>
            </a:r>
            <a:r>
              <a:rPr b="1" i="0" lang="en-US" sz="3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tvwo</a:t>
            </a:r>
            <a:endParaRPr b="1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chemeClr val="lt1"/>
                </a:solidFill>
              </a:rPr>
              <a:t>Mentor 3tvq</a:t>
            </a:r>
            <a:endParaRPr b="1" sz="3000">
              <a:solidFill>
                <a:schemeClr val="lt1"/>
              </a:solidFill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3000">
                <a:solidFill>
                  <a:srgbClr val="FFFFFF"/>
                </a:solidFill>
              </a:rPr>
              <a:t>Kernteamleider 3(t)hv</a:t>
            </a:r>
            <a:endParaRPr b="1" sz="3000">
              <a:solidFill>
                <a:srgbClr val="FFFFFF"/>
              </a:solidFill>
            </a:endParaRPr>
          </a:p>
          <a:p>
            <a:pPr indent="-542925" lvl="0" marL="542925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3000">
              <a:solidFill>
                <a:srgbClr val="FFFFFF"/>
              </a:solidFill>
            </a:endParaRPr>
          </a:p>
          <a:p>
            <a:pPr indent="-542925" lvl="0" marL="542925" marR="0" rtl="0" algn="l">
              <a:lnSpc>
                <a:spcPct val="75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2925" lvl="0" marL="542925" marR="0" rtl="0" algn="l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3E5D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42925" lvl="0" marL="542925" marR="0" rtl="0" algn="l">
              <a:lnSpc>
                <a:spcPct val="75000"/>
              </a:lnSpc>
              <a:spcBef>
                <a:spcPts val="1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700" u="none" cap="none" strike="noStrike">
              <a:solidFill>
                <a:srgbClr val="3E5D7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542925" lvl="0" marL="542925" marR="0" rtl="0" algn="l">
              <a:lnSpc>
                <a:spcPct val="7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rgbClr val="3E5D7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542925" lvl="0" marL="542925" marR="0" rtl="0" algn="ctr">
              <a:lnSpc>
                <a:spcPct val="75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0" sz="500" u="none" cap="none" strike="noStrike">
              <a:solidFill>
                <a:srgbClr val="3E5D78"/>
              </a:solidFill>
              <a:latin typeface="Galdeano"/>
              <a:ea typeface="Galdeano"/>
              <a:cs typeface="Galdeano"/>
              <a:sym typeface="Galdeano"/>
            </a:endParaRPr>
          </a:p>
          <a:p>
            <a:pPr indent="-542925" lvl="0" marL="542925" marR="0" rtl="0" algn="r">
              <a:lnSpc>
                <a:spcPct val="75000"/>
              </a:lnSpc>
              <a:spcBef>
                <a:spcPts val="80"/>
              </a:spcBef>
              <a:spcAft>
                <a:spcPts val="0"/>
              </a:spcAft>
              <a:buClr>
                <a:srgbClr val="528693"/>
              </a:buClr>
              <a:buFont typeface="Arial"/>
              <a:buNone/>
            </a:pPr>
            <a:r>
              <a:rPr b="1" i="0" lang="en-US" sz="400" u="none" cap="none" strike="noStrike">
                <a:solidFill>
                  <a:srgbClr val="528693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endParaRPr/>
          </a:p>
          <a:p>
            <a:pPr indent="-542925" lvl="0" marL="542925" marR="0" rtl="0" algn="l">
              <a:lnSpc>
                <a:spcPct val="75000"/>
              </a:lnSpc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US" sz="4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	Ee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246063" y="930275"/>
            <a:ext cx="7772400" cy="114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Mentordag: </a:t>
            </a:r>
            <a:r>
              <a:rPr lang="en-US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 boom in!</a:t>
            </a:r>
            <a:endParaRPr sz="6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8" name="Google Shape;118;p17"/>
          <p:cNvSpPr txBox="1"/>
          <p:nvPr>
            <p:ph idx="2" type="body"/>
          </p:nvPr>
        </p:nvSpPr>
        <p:spPr>
          <a:xfrm>
            <a:off x="4648200" y="2147888"/>
            <a:ext cx="38100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/>
          <p:nvPr>
            <p:ph type="title"/>
          </p:nvPr>
        </p:nvSpPr>
        <p:spPr>
          <a:xfrm>
            <a:off x="246075" y="345375"/>
            <a:ext cx="7772400" cy="131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/>
              <a:t>Corona...alles was/is anders</a:t>
            </a:r>
            <a:endParaRPr b="1" sz="3600"/>
          </a:p>
        </p:txBody>
      </p:sp>
      <p:sp>
        <p:nvSpPr>
          <p:cNvPr id="125" name="Google Shape;125;p18"/>
          <p:cNvSpPr txBox="1"/>
          <p:nvPr>
            <p:ph idx="1" type="body"/>
          </p:nvPr>
        </p:nvSpPr>
        <p:spPr>
          <a:xfrm>
            <a:off x="562450" y="2147900"/>
            <a:ext cx="79731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/>
              <a:t>vorig schooljaar in Zoom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/>
              <a:t>overgang in april, reflectierapport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/>
              <a:t>vakantie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/>
              <a:t>school nu: back to normal, of toch niet?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b="1" lang="en-US" sz="2000"/>
              <a:t>achterstand, of niet?</a:t>
            </a:r>
            <a:endParaRPr b="1" sz="2000"/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55600" lvl="0" marL="457200" rtl="0" algn="l">
              <a:spcBef>
                <a:spcPts val="4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ouderavond…=&gt; deze Zoom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individuele gesprekken: aansluitend (kort)                                                        of later live of in zoom (inschrijflijst via zoon/dochter</a:t>
            </a:r>
            <a:endParaRPr b="1"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/>
              <a:t>Exchange…?</a:t>
            </a:r>
            <a:endParaRPr b="1" sz="2000"/>
          </a:p>
          <a:p>
            <a:pPr indent="0" lvl="0" marL="9144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8"/>
          <p:cNvSpPr txBox="1"/>
          <p:nvPr>
            <p:ph idx="2" type="body"/>
          </p:nvPr>
        </p:nvSpPr>
        <p:spPr>
          <a:xfrm>
            <a:off x="6680375" y="2147900"/>
            <a:ext cx="1777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25" y="503237"/>
            <a:ext cx="2484300" cy="8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/>
        </p:nvSpPr>
        <p:spPr>
          <a:xfrm>
            <a:off x="539750" y="503225"/>
            <a:ext cx="8397000" cy="60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1" i="0" lang="en-US" sz="36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entor</a:t>
            </a:r>
            <a:endParaRPr b="1" i="0" sz="36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Tussenpersoon school-thuis</a:t>
            </a:r>
            <a:endParaRPr/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Behartigt belangen individuele leerling of klas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Begeleiding, bv sociale kwesties, planning, profielkeuze, exchange, etc.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Ontwikkeling/cijfers bespreken met de leerling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Mentoruur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 met mentor: voortgangsgesprekken, </a:t>
            </a:r>
            <a:r>
              <a:rPr b="1" lang="en-US" sz="1600" u="sng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bkj@isendoorn.nl</a:t>
            </a:r>
            <a:endParaRPr b="1" sz="1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Binnenkort of na de herfstvakantie? Inschrijfformulier volgt.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09600" lvl="0" marL="609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3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b="1" i="0" lang="en-US" sz="34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uders</a:t>
            </a:r>
            <a:endParaRPr b="1" i="0" sz="3400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Toezicht/begeleiding zelfstandig leren/planning/bespreken resultaten/balans bewaken schoolwerk-hobbies, baantje, vrije tijd.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zicht op gebruik telefoon/I-pad,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 media/gamen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Ouderportaal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“Zo doen we dat” (overgangsnormen)</a:t>
            </a:r>
            <a:endParaRPr/>
          </a:p>
          <a:p>
            <a:pPr indent="-482600" lvl="0" marL="609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ahoma"/>
              <a:buNone/>
            </a:pPr>
            <a:r>
              <a:t/>
            </a:r>
            <a:endParaRPr b="1" i="0" sz="2000" u="none" cap="none" strike="noStrike">
              <a:solidFill>
                <a:srgbClr val="3E5D7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2225" y="503237"/>
            <a:ext cx="2484437" cy="83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type="title"/>
          </p:nvPr>
        </p:nvSpPr>
        <p:spPr>
          <a:xfrm>
            <a:off x="457200" y="61900"/>
            <a:ext cx="8686800" cy="670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556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endParaRPr b="1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2000" u="sng"/>
          </a:p>
          <a:p>
            <a:pPr indent="-3556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2000" u="sng"/>
          </a:p>
          <a:p>
            <a:pPr indent="-3556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600"/>
          </a:p>
          <a:p>
            <a:pPr indent="-3556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-US" sz="36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Overige contacten</a:t>
            </a:r>
            <a:r>
              <a:rPr b="1" lang="en-US" sz="3600"/>
              <a:t> &amp; begeleiding:</a:t>
            </a:r>
            <a:r>
              <a:rPr b="1" i="0" lang="en-US" sz="3600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</a:t>
            </a:r>
            <a:b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/>
              <a:t>*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Afdelingsleider: mw. </a:t>
            </a:r>
            <a:r>
              <a:rPr b="1" lang="en-US" sz="2400"/>
              <a:t>Hubers</a:t>
            </a:r>
            <a:b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Decaan: dhr. Hendriksen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     * Supportflex (diverse docenten)</a:t>
            </a:r>
            <a:br>
              <a:rPr b="1" i="0" lang="en-US" sz="24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2400"/>
              <a:t>     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 </a:t>
            </a:r>
            <a:r>
              <a:rPr b="1" lang="en-US" sz="2400"/>
              <a:t>Z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orgcoördinator: </a:t>
            </a:r>
            <a:r>
              <a:rPr b="1" lang="en-US" sz="2400"/>
              <a:t>m</a:t>
            </a: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w. Salentijn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     * Dyslexie: mw. Bentink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     * Faalangst reductie: mw. Breed</a:t>
            </a:r>
            <a:endParaRPr b="1" sz="24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     * Huiswerkbegeleiding in huis: Bijlesnetwerk</a:t>
            </a:r>
            <a:b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endParaRPr b="1" sz="2000" u="sng"/>
          </a:p>
          <a:p>
            <a:pPr indent="-355600" lvl="0" marL="355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000" u="sng"/>
              <a:t>    </a:t>
            </a:r>
            <a:r>
              <a:rPr b="1" lang="en-US" sz="2000"/>
              <a:t>   </a:t>
            </a:r>
            <a:endParaRPr b="1"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2000"/>
          </a:p>
        </p:txBody>
      </p:sp>
      <p:pic>
        <p:nvPicPr>
          <p:cNvPr id="140" name="Google Shape;14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59737" y="360400"/>
            <a:ext cx="2484300" cy="83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-75" y="684500"/>
            <a:ext cx="9144000" cy="61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Specifiek voor </a:t>
            </a: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3TVWO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24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klas: nieuwe samenstelling!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vakken: PC, Economie (nl), half jaar Music, half jaar Religious Education, half jaar 2 uur Biology (ipv heel jaar 1 uur)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Outside jr: vervolg op talentlessen klas 2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English: Anglia Advanced (B2 niveau)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3=Middenjaar: afronden onderbouw, voorbereiden bovenbouw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72225" y="836612"/>
            <a:ext cx="2484437" cy="792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>
            <a:off x="0" y="0"/>
            <a:ext cx="91440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natuurlijk: P</a:t>
            </a: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rofielkeuze!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Bepalend voor de profielkeuze zijn de volgende vragen: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Wat zijn je interesses en wat vind je niet (zo) interessant?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Waar liggen je talenten, en waar ben je niet (zo) goed in?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Welke opleidingen spreken je aan?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Welke banen lijken je boeiend?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Welke vakken krijg je per profiel en wat zijn de extra keuzevakken?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91075" y="176287"/>
            <a:ext cx="2484300" cy="79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6175" y="1361725"/>
            <a:ext cx="4500026" cy="2634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/>
        </p:nvSpPr>
        <p:spPr>
          <a:xfrm>
            <a:off x="0" y="709125"/>
            <a:ext cx="9144000" cy="53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Exchange…..?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Corona….niet eerder dan tweede helft schooljaar. Fingers crossed!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Waarom?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andere cultuur van dichtbij leren kennen;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leeftijdsgenoten uit een ander land leren kennen;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redden, alleen en samen met klasgenoten, in een gehee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 nieuwe omgeving met, in eerste instantie, onbekenden;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gastheer of -vrouw zijn;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 de klas op avontuur!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Soms confronterend &amp; uitdagend, vaak superleuk, maar altijd verrijkend en onvergetelijk!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</a:t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1" name="Google Shape;16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23000" y="150537"/>
            <a:ext cx="2484300" cy="7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 txBox="1"/>
          <p:nvPr/>
        </p:nvSpPr>
        <p:spPr>
          <a:xfrm>
            <a:off x="6007300" y="28469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hema">
  <a:themeElements>
    <a:clrScheme name="Oorsprong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-thema">
  <a:themeElements>
    <a:clrScheme name="Oorsprong">
      <a:dk1>
        <a:srgbClr val="000000"/>
      </a:dk1>
      <a:lt1>
        <a:srgbClr val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