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9" roundtripDataSignature="AMtx7mi4Zj7sLIJK04vCBEx9qnW9ze57J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66387A9C-7F8B-4618-938F-32728796D5E8}">
  <a:tblStyle styleId="{66387A9C-7F8B-4618-938F-32728796D5E8}"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E69CDE2E-2A54-450E-BE31-E2995A94D478}" styleName="Table_1">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customschemas.google.com/relationships/presentationmetadata" Target="metadata"/><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8" name="Shape 138"/>
        <p:cNvGrpSpPr/>
        <p:nvPr/>
      </p:nvGrpSpPr>
      <p:grpSpPr>
        <a:xfrm>
          <a:off x="0" y="0"/>
          <a:ext cx="0" cy="0"/>
          <a:chOff x="0" y="0"/>
          <a:chExt cx="0" cy="0"/>
        </a:xfrm>
      </p:grpSpPr>
      <p:sp>
        <p:nvSpPr>
          <p:cNvPr id="139" name="Google Shape;139;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4" name="Shape 144"/>
        <p:cNvGrpSpPr/>
        <p:nvPr/>
      </p:nvGrpSpPr>
      <p:grpSpPr>
        <a:xfrm>
          <a:off x="0" y="0"/>
          <a:ext cx="0" cy="0"/>
          <a:chOff x="0" y="0"/>
          <a:chExt cx="0" cy="0"/>
        </a:xfrm>
      </p:grpSpPr>
      <p:sp>
        <p:nvSpPr>
          <p:cNvPr id="145" name="Google Shape;145;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0" name="Shape 150"/>
        <p:cNvGrpSpPr/>
        <p:nvPr/>
      </p:nvGrpSpPr>
      <p:grpSpPr>
        <a:xfrm>
          <a:off x="0" y="0"/>
          <a:ext cx="0" cy="0"/>
          <a:chOff x="0" y="0"/>
          <a:chExt cx="0" cy="0"/>
        </a:xfrm>
      </p:grpSpPr>
      <p:sp>
        <p:nvSpPr>
          <p:cNvPr id="151" name="Google Shape;151;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2" name="Shape 92"/>
        <p:cNvGrpSpPr/>
        <p:nvPr/>
      </p:nvGrpSpPr>
      <p:grpSpPr>
        <a:xfrm>
          <a:off x="0" y="0"/>
          <a:ext cx="0" cy="0"/>
          <a:chOff x="0" y="0"/>
          <a:chExt cx="0" cy="0"/>
        </a:xfrm>
      </p:grpSpPr>
      <p:sp>
        <p:nvSpPr>
          <p:cNvPr id="93" name="Google Shape;9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Google Shape;9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Google Shape;10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Google Shape;11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8" name="Shape 118"/>
        <p:cNvGrpSpPr/>
        <p:nvPr/>
      </p:nvGrpSpPr>
      <p:grpSpPr>
        <a:xfrm>
          <a:off x="0" y="0"/>
          <a:ext cx="0" cy="0"/>
          <a:chOff x="0" y="0"/>
          <a:chExt cx="0" cy="0"/>
        </a:xfrm>
      </p:grpSpPr>
      <p:sp>
        <p:nvSpPr>
          <p:cNvPr id="119" name="Google Shape;119;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Google Shape;125;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Google Shape;13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dia" type="title">
  <p:cSld name="TITLE">
    <p:spTree>
      <p:nvGrpSpPr>
        <p:cNvPr id="11" name="Shape 11"/>
        <p:cNvGrpSpPr/>
        <p:nvPr/>
      </p:nvGrpSpPr>
      <p:grpSpPr>
        <a:xfrm>
          <a:off x="0" y="0"/>
          <a:ext cx="0" cy="0"/>
          <a:chOff x="0" y="0"/>
          <a:chExt cx="0" cy="0"/>
        </a:xfrm>
      </p:grpSpPr>
      <p:sp>
        <p:nvSpPr>
          <p:cNvPr id="12" name="Google Shape;12;p14"/>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4"/>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4" name="Google Shape;14;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 en verticale tekst" type="vertTx">
  <p:cSld name="VERTICAL_TEXT">
    <p:spTree>
      <p:nvGrpSpPr>
        <p:cNvPr id="68" name="Shape 68"/>
        <p:cNvGrpSpPr/>
        <p:nvPr/>
      </p:nvGrpSpPr>
      <p:grpSpPr>
        <a:xfrm>
          <a:off x="0" y="0"/>
          <a:ext cx="0" cy="0"/>
          <a:chOff x="0" y="0"/>
          <a:chExt cx="0" cy="0"/>
        </a:xfrm>
      </p:grpSpPr>
      <p:sp>
        <p:nvSpPr>
          <p:cNvPr id="69" name="Google Shape;69;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3"/>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e titel en tekst" type="vertTitleAndTx">
  <p:cSld name="VERTICAL_TITLE_AND_VERTICAL_TEXT">
    <p:spTree>
      <p:nvGrpSpPr>
        <p:cNvPr id="74" name="Shape 74"/>
        <p:cNvGrpSpPr/>
        <p:nvPr/>
      </p:nvGrpSpPr>
      <p:grpSpPr>
        <a:xfrm>
          <a:off x="0" y="0"/>
          <a:ext cx="0" cy="0"/>
          <a:chOff x="0" y="0"/>
          <a:chExt cx="0" cy="0"/>
        </a:xfrm>
      </p:grpSpPr>
      <p:sp>
        <p:nvSpPr>
          <p:cNvPr id="75" name="Google Shape;75;p24"/>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4"/>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 en object" type="obj">
  <p:cSld name="OBJECT">
    <p:spTree>
      <p:nvGrpSpPr>
        <p:cNvPr id="17" name="Shape 17"/>
        <p:cNvGrpSpPr/>
        <p:nvPr/>
      </p:nvGrpSpPr>
      <p:grpSpPr>
        <a:xfrm>
          <a:off x="0" y="0"/>
          <a:ext cx="0" cy="0"/>
          <a:chOff x="0" y="0"/>
          <a:chExt cx="0" cy="0"/>
        </a:xfrm>
      </p:grpSpPr>
      <p:sp>
        <p:nvSpPr>
          <p:cNvPr id="18" name="Google Shape;18;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Alleen titel" type="titleOnly">
  <p:cSld name="TITLE_ONLY">
    <p:spTree>
      <p:nvGrpSpPr>
        <p:cNvPr id="23" name="Shape 23"/>
        <p:cNvGrpSpPr/>
        <p:nvPr/>
      </p:nvGrpSpPr>
      <p:grpSpPr>
        <a:xfrm>
          <a:off x="0" y="0"/>
          <a:ext cx="0" cy="0"/>
          <a:chOff x="0" y="0"/>
          <a:chExt cx="0" cy="0"/>
        </a:xfrm>
      </p:grpSpPr>
      <p:sp>
        <p:nvSpPr>
          <p:cNvPr id="24" name="Google Shape;24;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ekop" type="secHead">
  <p:cSld name="SECTION_HEADER">
    <p:spTree>
      <p:nvGrpSpPr>
        <p:cNvPr id="28" name="Shape 28"/>
        <p:cNvGrpSpPr/>
        <p:nvPr/>
      </p:nvGrpSpPr>
      <p:grpSpPr>
        <a:xfrm>
          <a:off x="0" y="0"/>
          <a:ext cx="0" cy="0"/>
          <a:chOff x="0" y="0"/>
          <a:chExt cx="0" cy="0"/>
        </a:xfrm>
      </p:grpSpPr>
      <p:sp>
        <p:nvSpPr>
          <p:cNvPr id="29" name="Google Shape;29;p17"/>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17"/>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1" name="Google Shape;31;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Inhoud van twee" type="twoObj">
  <p:cSld name="TWO_OBJECTS">
    <p:spTree>
      <p:nvGrpSpPr>
        <p:cNvPr id="34" name="Shape 34"/>
        <p:cNvGrpSpPr/>
        <p:nvPr/>
      </p:nvGrpSpPr>
      <p:grpSpPr>
        <a:xfrm>
          <a:off x="0" y="0"/>
          <a:ext cx="0" cy="0"/>
          <a:chOff x="0" y="0"/>
          <a:chExt cx="0" cy="0"/>
        </a:xfrm>
      </p:grpSpPr>
      <p:sp>
        <p:nvSpPr>
          <p:cNvPr id="35" name="Google Shape;35;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18"/>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18"/>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8" name="Google Shape;38;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gelijking" type="twoTxTwoObj">
  <p:cSld name="TWO_OBJECTS_WITH_TEXT">
    <p:spTree>
      <p:nvGrpSpPr>
        <p:cNvPr id="41" name="Shape 41"/>
        <p:cNvGrpSpPr/>
        <p:nvPr/>
      </p:nvGrpSpPr>
      <p:grpSpPr>
        <a:xfrm>
          <a:off x="0" y="0"/>
          <a:ext cx="0" cy="0"/>
          <a:chOff x="0" y="0"/>
          <a:chExt cx="0" cy="0"/>
        </a:xfrm>
      </p:grpSpPr>
      <p:sp>
        <p:nvSpPr>
          <p:cNvPr id="42" name="Google Shape;42;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3" name="Google Shape;43;p19"/>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4" name="Google Shape;44;p19"/>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5" name="Google Shape;45;p19"/>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6" name="Google Shape;46;p19"/>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7" name="Google Shape;47;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eeg" type="blank">
  <p:cSld name="BLANK">
    <p:spTree>
      <p:nvGrpSpPr>
        <p:cNvPr id="50" name="Shape 50"/>
        <p:cNvGrpSpPr/>
        <p:nvPr/>
      </p:nvGrpSpPr>
      <p:grpSpPr>
        <a:xfrm>
          <a:off x="0" y="0"/>
          <a:ext cx="0" cy="0"/>
          <a:chOff x="0" y="0"/>
          <a:chExt cx="0" cy="0"/>
        </a:xfrm>
      </p:grpSpPr>
      <p:sp>
        <p:nvSpPr>
          <p:cNvPr id="51" name="Google Shape;51;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Inhoud met bijschrift" type="objTx">
  <p:cSld name="OBJECT_WITH_CAPTION_TEXT">
    <p:spTree>
      <p:nvGrpSpPr>
        <p:cNvPr id="54" name="Shape 54"/>
        <p:cNvGrpSpPr/>
        <p:nvPr/>
      </p:nvGrpSpPr>
      <p:grpSpPr>
        <a:xfrm>
          <a:off x="0" y="0"/>
          <a:ext cx="0" cy="0"/>
          <a:chOff x="0" y="0"/>
          <a:chExt cx="0" cy="0"/>
        </a:xfrm>
      </p:grpSpPr>
      <p:sp>
        <p:nvSpPr>
          <p:cNvPr id="55" name="Google Shape;55;p21"/>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21"/>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Afbeelding met bijschrift" type="picTx">
  <p:cSld name="PICTURE_WITH_CAPTION_TEXT">
    <p:spTree>
      <p:nvGrpSpPr>
        <p:cNvPr id="61" name="Shape 61"/>
        <p:cNvGrpSpPr/>
        <p:nvPr/>
      </p:nvGrpSpPr>
      <p:grpSpPr>
        <a:xfrm>
          <a:off x="0" y="0"/>
          <a:ext cx="0" cy="0"/>
          <a:chOff x="0" y="0"/>
          <a:chExt cx="0" cy="0"/>
        </a:xfrm>
      </p:grpSpPr>
      <p:sp>
        <p:nvSpPr>
          <p:cNvPr id="62" name="Google Shape;62;p22"/>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2"/>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22"/>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N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Google Shape;6;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nl-NL"/>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Google Shape;84;p1"/>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nl-NL"/>
              <a:t>internationalisering</a:t>
            </a:r>
            <a:endParaRPr/>
          </a:p>
        </p:txBody>
      </p:sp>
      <p:sp>
        <p:nvSpPr>
          <p:cNvPr id="85" name="Google Shape;85;p1"/>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888888"/>
              </a:buClr>
              <a:buSzPts val="3200"/>
              <a:buNone/>
            </a:pPr>
            <a:r>
              <a:rPr lang="nl-NL"/>
              <a:t>Isendoorn College</a:t>
            </a:r>
            <a:endParaRPr/>
          </a:p>
          <a:p>
            <a:pPr indent="0" lvl="0" marL="0" rtl="0" algn="l">
              <a:spcBef>
                <a:spcPts val="640"/>
              </a:spcBef>
              <a:spcAft>
                <a:spcPts val="0"/>
              </a:spcAft>
              <a:buClr>
                <a:srgbClr val="888888"/>
              </a:buClr>
              <a:buSzPts val="3200"/>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1" name="Shape 141"/>
        <p:cNvGrpSpPr/>
        <p:nvPr/>
      </p:nvGrpSpPr>
      <p:grpSpPr>
        <a:xfrm>
          <a:off x="0" y="0"/>
          <a:ext cx="0" cy="0"/>
          <a:chOff x="0" y="0"/>
          <a:chExt cx="0" cy="0"/>
        </a:xfrm>
      </p:grpSpPr>
      <p:sp>
        <p:nvSpPr>
          <p:cNvPr id="142" name="Google Shape;142;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nl-NL"/>
              <a:t>Leerjaar 4</a:t>
            </a:r>
            <a:endParaRPr/>
          </a:p>
        </p:txBody>
      </p:sp>
      <p:graphicFrame>
        <p:nvGraphicFramePr>
          <p:cNvPr id="143" name="Google Shape;143;p10"/>
          <p:cNvGraphicFramePr/>
          <p:nvPr/>
        </p:nvGraphicFramePr>
        <p:xfrm>
          <a:off x="971599" y="1340767"/>
          <a:ext cx="3000000" cy="3000000"/>
        </p:xfrm>
        <a:graphic>
          <a:graphicData uri="http://schemas.openxmlformats.org/drawingml/2006/table">
            <a:tbl>
              <a:tblPr>
                <a:noFill/>
                <a:tableStyleId>{E69CDE2E-2A54-450E-BE31-E2995A94D478}</a:tableStyleId>
              </a:tblPr>
              <a:tblGrid>
                <a:gridCol w="330250"/>
                <a:gridCol w="2718475"/>
                <a:gridCol w="1399750"/>
                <a:gridCol w="1520450"/>
                <a:gridCol w="1265100"/>
              </a:tblGrid>
              <a:tr h="947525">
                <a:tc>
                  <a:txBody>
                    <a:bodyPr/>
                    <a:lstStyle/>
                    <a:p>
                      <a:pPr indent="0" lvl="0" marL="0" marR="0" rtl="0" algn="l">
                        <a:lnSpc>
                          <a:spcPct val="115000"/>
                        </a:lnSpc>
                        <a:spcBef>
                          <a:spcPts val="0"/>
                        </a:spcBef>
                        <a:spcAft>
                          <a:spcPts val="0"/>
                        </a:spcAft>
                        <a:buNone/>
                      </a:pPr>
                      <a:r>
                        <a:rPr lang="nl-NL" sz="500" u="sng" cap="none" strike="noStrike"/>
                        <a:t>Leerjaar 4</a:t>
                      </a:r>
                      <a:endParaRPr sz="5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Global Perspectives</a:t>
                      </a:r>
                      <a:endParaRPr sz="1100" u="none" cap="none" strike="noStrike"/>
                    </a:p>
                    <a:p>
                      <a:pPr indent="0" lvl="0" marL="0" marR="0" rtl="0" algn="l">
                        <a:lnSpc>
                          <a:spcPct val="115000"/>
                        </a:lnSpc>
                        <a:spcBef>
                          <a:spcPts val="0"/>
                        </a:spcBef>
                        <a:spcAft>
                          <a:spcPts val="0"/>
                        </a:spcAft>
                        <a:buNone/>
                      </a:pPr>
                      <a:r>
                        <a:rPr lang="nl-NL" sz="1100" u="none" cap="none" strike="noStrike"/>
                        <a:t>research/source selection/different perspectives/project/written task/reflection</a:t>
                      </a:r>
                      <a:endParaRPr sz="1100" u="none" cap="none" strike="noStrike"/>
                    </a:p>
                    <a:p>
                      <a:pPr indent="0" lvl="0" marL="0" marR="0" rtl="0" algn="l">
                        <a:lnSpc>
                          <a:spcPct val="115000"/>
                        </a:lnSpc>
                        <a:spcBef>
                          <a:spcPts val="0"/>
                        </a:spcBef>
                        <a:spcAft>
                          <a:spcPts val="0"/>
                        </a:spcAft>
                        <a:buNone/>
                      </a:pPr>
                      <a:r>
                        <a:rPr lang="nl-NL" sz="1100" u="none" cap="none" strike="noStrike"/>
                        <a:t>leren over global issues</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Diverse docenten</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workexperience</a:t>
                      </a:r>
                      <a:endParaRPr/>
                    </a:p>
                    <a:p>
                      <a:pPr indent="0" lvl="0" marL="0" marR="0" rtl="0" algn="l">
                        <a:lnSpc>
                          <a:spcPct val="115000"/>
                        </a:lnSpc>
                        <a:spcBef>
                          <a:spcPts val="0"/>
                        </a:spcBef>
                        <a:spcAft>
                          <a:spcPts val="0"/>
                        </a:spcAft>
                        <a:buNone/>
                      </a:pPr>
                      <a:r>
                        <a:rPr lang="nl-NL" sz="1100" u="none" cap="none" strike="noStrike"/>
                        <a:t>Internationaal reizen,</a:t>
                      </a:r>
                      <a:endParaRPr/>
                    </a:p>
                    <a:p>
                      <a:pPr indent="0" lvl="0" marL="0" marR="0" rtl="0" algn="l">
                        <a:lnSpc>
                          <a:spcPct val="115000"/>
                        </a:lnSpc>
                        <a:spcBef>
                          <a:spcPts val="0"/>
                        </a:spcBef>
                        <a:spcAft>
                          <a:spcPts val="0"/>
                        </a:spcAft>
                        <a:buNone/>
                      </a:pPr>
                      <a:r>
                        <a:rPr lang="nl-NL" sz="1100" u="none" cap="none" strike="noStrike"/>
                        <a:t>zelfstandigheid van de leerling,/cultural differences/reflection</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esg, str</a:t>
                      </a:r>
                      <a:endParaRPr sz="1100" u="none" cap="none" strike="noStrike">
                        <a:solidFill>
                          <a:srgbClr val="000000"/>
                        </a:solidFill>
                        <a:latin typeface="Arial"/>
                        <a:ea typeface="Arial"/>
                        <a:cs typeface="Arial"/>
                        <a:sym typeface="Arial"/>
                      </a:endParaRPr>
                    </a:p>
                  </a:txBody>
                  <a:tcPr marT="27800" marB="27800" marR="27800" marL="27800"/>
                </a:tc>
              </a:tr>
              <a:tr h="556850">
                <a:tc>
                  <a:txBody>
                    <a:bodyPr/>
                    <a:lstStyle/>
                    <a:p>
                      <a:pPr indent="0" lvl="0" marL="0" marR="0" rtl="0" algn="l">
                        <a:lnSpc>
                          <a:spcPct val="115000"/>
                        </a:lnSpc>
                        <a:spcBef>
                          <a:spcPts val="0"/>
                        </a:spcBef>
                        <a:spcAft>
                          <a:spcPts val="0"/>
                        </a:spcAft>
                        <a:buNone/>
                      </a:pPr>
                      <a:r>
                        <a:rPr lang="nl-NL" sz="500" u="none" cap="none" strike="noStrike"/>
                        <a:t> </a:t>
                      </a:r>
                      <a:endParaRPr sz="5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debating</a:t>
                      </a:r>
                      <a:endParaRPr/>
                    </a:p>
                    <a:p>
                      <a:pPr indent="0" lvl="0" marL="0" marR="0" rtl="0" algn="l">
                        <a:lnSpc>
                          <a:spcPct val="115000"/>
                        </a:lnSpc>
                        <a:spcBef>
                          <a:spcPts val="0"/>
                        </a:spcBef>
                        <a:spcAft>
                          <a:spcPts val="0"/>
                        </a:spcAft>
                        <a:buNone/>
                      </a:pPr>
                      <a:r>
                        <a:rPr lang="nl-NL" sz="1100" u="none" cap="none" strike="noStrike"/>
                        <a:t>Getting to know international issues; language skills</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dpa</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 </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 </a:t>
                      </a:r>
                      <a:endParaRPr sz="1100" u="none" cap="none" strike="noStrike">
                        <a:solidFill>
                          <a:srgbClr val="000000"/>
                        </a:solidFill>
                        <a:latin typeface="Arial"/>
                        <a:ea typeface="Arial"/>
                        <a:cs typeface="Arial"/>
                        <a:sym typeface="Arial"/>
                      </a:endParaRPr>
                    </a:p>
                  </a:txBody>
                  <a:tcPr marT="27800" marB="27800" marR="27800" marL="27800"/>
                </a:tc>
              </a:tr>
              <a:tr h="1064850">
                <a:tc>
                  <a:txBody>
                    <a:bodyPr/>
                    <a:lstStyle/>
                    <a:p>
                      <a:pPr indent="0" lvl="0" marL="0" marR="0" rtl="0" algn="l">
                        <a:lnSpc>
                          <a:spcPct val="115000"/>
                        </a:lnSpc>
                        <a:spcBef>
                          <a:spcPts val="0"/>
                        </a:spcBef>
                        <a:spcAft>
                          <a:spcPts val="0"/>
                        </a:spcAft>
                        <a:buNone/>
                      </a:pPr>
                      <a:r>
                        <a:rPr lang="nl-NL" sz="500" u="none" cap="none" strike="noStrike"/>
                        <a:t> </a:t>
                      </a:r>
                      <a:endParaRPr sz="5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RE/ToK intro.</a:t>
                      </a:r>
                      <a:endParaRPr/>
                    </a:p>
                    <a:p>
                      <a:pPr indent="0" lvl="0" marL="0" marR="0" rtl="0" algn="l">
                        <a:lnSpc>
                          <a:spcPct val="115000"/>
                        </a:lnSpc>
                        <a:spcBef>
                          <a:spcPts val="0"/>
                        </a:spcBef>
                        <a:spcAft>
                          <a:spcPts val="0"/>
                        </a:spcAft>
                        <a:buNone/>
                      </a:pPr>
                      <a:r>
                        <a:rPr lang="nl-NL" sz="1100" u="none" cap="none" strike="noStrike"/>
                        <a:t>Ways of knowing/journal writing/different perspectives</a:t>
                      </a:r>
                      <a:endParaRPr/>
                    </a:p>
                    <a:p>
                      <a:pPr indent="0" lvl="0" marL="0" marR="0" rtl="0" algn="l">
                        <a:lnSpc>
                          <a:spcPct val="115000"/>
                        </a:lnSpc>
                        <a:spcBef>
                          <a:spcPts val="0"/>
                        </a:spcBef>
                        <a:spcAft>
                          <a:spcPts val="0"/>
                        </a:spcAft>
                        <a:buNone/>
                      </a:pPr>
                      <a:r>
                        <a:rPr lang="nl-NL" sz="1100" u="none" cap="none" strike="noStrike"/>
                        <a:t>choosing own perspective</a:t>
                      </a:r>
                      <a:endParaRPr/>
                    </a:p>
                    <a:p>
                      <a:pPr indent="0" lvl="0" marL="0" marR="0" rtl="0" algn="l">
                        <a:lnSpc>
                          <a:spcPct val="115000"/>
                        </a:lnSpc>
                        <a:spcBef>
                          <a:spcPts val="0"/>
                        </a:spcBef>
                        <a:spcAft>
                          <a:spcPts val="0"/>
                        </a:spcAft>
                        <a:buNone/>
                      </a:pPr>
                      <a:r>
                        <a:rPr lang="nl-NL" sz="1100" u="none" cap="none" strike="noStrike"/>
                        <a:t> </a:t>
                      </a:r>
                      <a:endParaRPr/>
                    </a:p>
                    <a:p>
                      <a:pPr indent="0" lvl="0" marL="0" marR="0" rtl="0" algn="l">
                        <a:lnSpc>
                          <a:spcPct val="115000"/>
                        </a:lnSpc>
                        <a:spcBef>
                          <a:spcPts val="0"/>
                        </a:spcBef>
                        <a:spcAft>
                          <a:spcPts val="0"/>
                        </a:spcAft>
                        <a:buNone/>
                      </a:pPr>
                      <a:r>
                        <a:rPr lang="nl-NL" sz="1100" u="none" cap="none" strike="noStrike"/>
                        <a:t> </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spb</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Goethe (vwo)</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ko</a:t>
                      </a:r>
                      <a:endParaRPr sz="1100" u="none" cap="none" strike="noStrike">
                        <a:solidFill>
                          <a:srgbClr val="000000"/>
                        </a:solidFill>
                        <a:latin typeface="Arial"/>
                        <a:ea typeface="Arial"/>
                        <a:cs typeface="Arial"/>
                        <a:sym typeface="Arial"/>
                      </a:endParaRPr>
                    </a:p>
                  </a:txBody>
                  <a:tcPr marT="27800" marB="27800" marR="27800" marL="27800"/>
                </a:tc>
              </a:tr>
              <a:tr h="726175">
                <a:tc>
                  <a:txBody>
                    <a:bodyPr/>
                    <a:lstStyle/>
                    <a:p>
                      <a:pPr indent="0" lvl="0" marL="0" marR="0" rtl="0" algn="l">
                        <a:lnSpc>
                          <a:spcPct val="115000"/>
                        </a:lnSpc>
                        <a:spcBef>
                          <a:spcPts val="0"/>
                        </a:spcBef>
                        <a:spcAft>
                          <a:spcPts val="0"/>
                        </a:spcAft>
                        <a:buNone/>
                      </a:pPr>
                      <a:r>
                        <a:rPr lang="nl-NL" sz="500" u="none" cap="none" strike="noStrike"/>
                        <a:t> </a:t>
                      </a:r>
                      <a:endParaRPr sz="5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voorbereiding IB (vwo)</a:t>
                      </a:r>
                      <a:endParaRPr/>
                    </a:p>
                    <a:p>
                      <a:pPr indent="0" lvl="0" marL="0" marR="0" rtl="0" algn="l">
                        <a:lnSpc>
                          <a:spcPct val="115000"/>
                        </a:lnSpc>
                        <a:spcBef>
                          <a:spcPts val="0"/>
                        </a:spcBef>
                        <a:spcAft>
                          <a:spcPts val="0"/>
                        </a:spcAft>
                        <a:buNone/>
                      </a:pPr>
                      <a:r>
                        <a:rPr lang="nl-NL" sz="1100" u="none" cap="none" strike="noStrike"/>
                        <a:t>IB language B HL</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hga, bkj, ris, vrl</a:t>
                      </a:r>
                      <a:endParaRPr/>
                    </a:p>
                    <a:p>
                      <a:pPr indent="0" lvl="0" marL="0" marR="0" rtl="0" algn="l">
                        <a:lnSpc>
                          <a:spcPct val="115000"/>
                        </a:lnSpc>
                        <a:spcBef>
                          <a:spcPts val="0"/>
                        </a:spcBef>
                        <a:spcAft>
                          <a:spcPts val="0"/>
                        </a:spcAft>
                        <a:buNone/>
                      </a:pPr>
                      <a:r>
                        <a:rPr lang="nl-NL" sz="1100" u="none" cap="none" strike="noStrike"/>
                        <a:t> </a:t>
                      </a:r>
                      <a:endParaRPr/>
                    </a:p>
                    <a:p>
                      <a:pPr indent="0" lvl="0" marL="0" marR="0" rtl="0" algn="l">
                        <a:lnSpc>
                          <a:spcPct val="115000"/>
                        </a:lnSpc>
                        <a:spcBef>
                          <a:spcPts val="0"/>
                        </a:spcBef>
                        <a:spcAft>
                          <a:spcPts val="0"/>
                        </a:spcAft>
                        <a:buNone/>
                      </a:pPr>
                      <a:r>
                        <a:rPr lang="nl-NL" sz="1100" u="none" cap="none" strike="noStrike"/>
                        <a:t>str</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Delf (vwo)</a:t>
                      </a:r>
                      <a:endParaRPr/>
                    </a:p>
                    <a:p>
                      <a:pPr indent="0" lvl="0" marL="0" marR="0" rtl="0" algn="l">
                        <a:lnSpc>
                          <a:spcPct val="115000"/>
                        </a:lnSpc>
                        <a:spcBef>
                          <a:spcPts val="0"/>
                        </a:spcBef>
                        <a:spcAft>
                          <a:spcPts val="0"/>
                        </a:spcAft>
                        <a:buNone/>
                      </a:pPr>
                      <a:r>
                        <a:rPr lang="nl-NL" sz="1100" u="none" cap="none" strike="noStrike"/>
                        <a:t> </a:t>
                      </a:r>
                      <a:endParaRPr/>
                    </a:p>
                    <a:p>
                      <a:pPr indent="0" lvl="0" marL="0" marR="0" rtl="0" algn="l">
                        <a:lnSpc>
                          <a:spcPct val="115000"/>
                        </a:lnSpc>
                        <a:spcBef>
                          <a:spcPts val="0"/>
                        </a:spcBef>
                        <a:spcAft>
                          <a:spcPts val="0"/>
                        </a:spcAft>
                        <a:buNone/>
                      </a:pPr>
                      <a:r>
                        <a:rPr lang="nl-NL" sz="1100" u="none" cap="none" strike="noStrike"/>
                        <a:t>Internationaal examen, All skills</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sml</a:t>
                      </a:r>
                      <a:endParaRPr sz="1100" u="none" cap="none" strike="noStrike">
                        <a:solidFill>
                          <a:srgbClr val="000000"/>
                        </a:solidFill>
                        <a:latin typeface="Arial"/>
                        <a:ea typeface="Arial"/>
                        <a:cs typeface="Arial"/>
                        <a:sym typeface="Arial"/>
                      </a:endParaRPr>
                    </a:p>
                  </a:txBody>
                  <a:tcPr marT="27800" marB="27800" marR="27800" marL="27800"/>
                </a:tc>
              </a:tr>
              <a:tr h="726175">
                <a:tc>
                  <a:txBody>
                    <a:bodyPr/>
                    <a:lstStyle/>
                    <a:p>
                      <a:pPr indent="0" lvl="0" marL="0" marR="0" rtl="0" algn="l">
                        <a:lnSpc>
                          <a:spcPct val="115000"/>
                        </a:lnSpc>
                        <a:spcBef>
                          <a:spcPts val="0"/>
                        </a:spcBef>
                        <a:spcAft>
                          <a:spcPts val="0"/>
                        </a:spcAft>
                        <a:buNone/>
                      </a:pPr>
                      <a:r>
                        <a:rPr lang="nl-NL" sz="500" u="none" cap="none" strike="noStrike"/>
                        <a:t> </a:t>
                      </a:r>
                      <a:endParaRPr sz="5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eio</a:t>
                      </a:r>
                      <a:endParaRPr/>
                    </a:p>
                    <a:p>
                      <a:pPr indent="0" lvl="0" marL="0" marR="0" rtl="0" algn="l">
                        <a:lnSpc>
                          <a:spcPct val="115000"/>
                        </a:lnSpc>
                        <a:spcBef>
                          <a:spcPts val="0"/>
                        </a:spcBef>
                        <a:spcAft>
                          <a:spcPts val="0"/>
                        </a:spcAft>
                        <a:buNone/>
                      </a:pPr>
                      <a:r>
                        <a:rPr lang="nl-NL" sz="1100" u="none" cap="none" strike="noStrike"/>
                        <a:t>Aantonen dat internationalisering curriculumbreed wordt aangeboden</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 </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Intermezzo migratie</a:t>
                      </a:r>
                      <a:endParaRPr/>
                    </a:p>
                    <a:p>
                      <a:pPr indent="0" lvl="0" marL="0" marR="0" rtl="0" algn="l">
                        <a:lnSpc>
                          <a:spcPct val="115000"/>
                        </a:lnSpc>
                        <a:spcBef>
                          <a:spcPts val="0"/>
                        </a:spcBef>
                        <a:spcAft>
                          <a:spcPts val="0"/>
                        </a:spcAft>
                        <a:buNone/>
                      </a:pPr>
                      <a:r>
                        <a:rPr lang="nl-NL" sz="1100" u="none" cap="none" strike="noStrike"/>
                        <a:t> </a:t>
                      </a:r>
                      <a:endParaRPr/>
                    </a:p>
                    <a:p>
                      <a:pPr indent="0" lvl="0" marL="0" marR="0" rtl="0" algn="l">
                        <a:lnSpc>
                          <a:spcPct val="115000"/>
                        </a:lnSpc>
                        <a:spcBef>
                          <a:spcPts val="0"/>
                        </a:spcBef>
                        <a:spcAft>
                          <a:spcPts val="0"/>
                        </a:spcAft>
                        <a:buNone/>
                      </a:pPr>
                      <a:r>
                        <a:rPr lang="nl-NL" sz="1100" u="none" cap="none" strike="noStrike"/>
                        <a:t>Bewustwording wereldwijde migratieproblematiek</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mst</a:t>
                      </a:r>
                      <a:endParaRPr sz="1100" u="none" cap="none" strike="noStrike">
                        <a:solidFill>
                          <a:srgbClr val="000000"/>
                        </a:solidFill>
                        <a:latin typeface="Arial"/>
                        <a:ea typeface="Arial"/>
                        <a:cs typeface="Arial"/>
                        <a:sym typeface="Arial"/>
                      </a:endParaRPr>
                    </a:p>
                  </a:txBody>
                  <a:tcPr marT="27800" marB="27800" marR="27800" marL="27800"/>
                </a:tc>
              </a:tr>
              <a:tr h="387525">
                <a:tc>
                  <a:txBody>
                    <a:bodyPr/>
                    <a:lstStyle/>
                    <a:p>
                      <a:pPr indent="0" lvl="0" marL="0" marR="0" rtl="0" algn="l">
                        <a:lnSpc>
                          <a:spcPct val="115000"/>
                        </a:lnSpc>
                        <a:spcBef>
                          <a:spcPts val="0"/>
                        </a:spcBef>
                        <a:spcAft>
                          <a:spcPts val="0"/>
                        </a:spcAft>
                        <a:buNone/>
                      </a:pPr>
                      <a:r>
                        <a:rPr lang="nl-NL" sz="500" u="none" cap="none" strike="noStrike"/>
                        <a:t> </a:t>
                      </a:r>
                      <a:endParaRPr sz="5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voorbereiding IB examen (havo)</a:t>
                      </a:r>
                      <a:endParaRPr/>
                    </a:p>
                    <a:p>
                      <a:pPr indent="0" lvl="0" marL="0" marR="0" rtl="0" algn="l">
                        <a:lnSpc>
                          <a:spcPct val="115000"/>
                        </a:lnSpc>
                        <a:spcBef>
                          <a:spcPts val="0"/>
                        </a:spcBef>
                        <a:spcAft>
                          <a:spcPts val="0"/>
                        </a:spcAft>
                        <a:buNone/>
                      </a:pPr>
                      <a:r>
                        <a:rPr lang="nl-NL" sz="1100" u="none" cap="none" strike="noStrike"/>
                        <a:t>Language B HL</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 </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werkweek (havo)</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 </a:t>
                      </a:r>
                      <a:endParaRPr sz="1100" u="none" cap="none" strike="noStrike">
                        <a:solidFill>
                          <a:srgbClr val="000000"/>
                        </a:solidFill>
                        <a:latin typeface="Arial"/>
                        <a:ea typeface="Arial"/>
                        <a:cs typeface="Arial"/>
                        <a:sym typeface="Arial"/>
                      </a:endParaRPr>
                    </a:p>
                  </a:txBody>
                  <a:tcPr marT="27800" marB="27800" marR="27800" marL="27800"/>
                </a:tc>
              </a:tr>
              <a:tr h="1403525">
                <a:tc>
                  <a:txBody>
                    <a:bodyPr/>
                    <a:lstStyle/>
                    <a:p>
                      <a:pPr indent="0" lvl="0" marL="0" marR="0" rtl="0" algn="l">
                        <a:lnSpc>
                          <a:spcPct val="115000"/>
                        </a:lnSpc>
                        <a:spcBef>
                          <a:spcPts val="0"/>
                        </a:spcBef>
                        <a:spcAft>
                          <a:spcPts val="0"/>
                        </a:spcAft>
                        <a:buNone/>
                      </a:pPr>
                      <a:r>
                        <a:rPr lang="nl-NL" sz="500" u="none" cap="none" strike="noStrike"/>
                        <a:t> </a:t>
                      </a:r>
                      <a:endParaRPr sz="5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 </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 </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MUN</a:t>
                      </a:r>
                      <a:endParaRPr/>
                    </a:p>
                    <a:p>
                      <a:pPr indent="0" lvl="0" marL="0" marR="0" rtl="0" algn="l">
                        <a:lnSpc>
                          <a:spcPct val="115000"/>
                        </a:lnSpc>
                        <a:spcBef>
                          <a:spcPts val="0"/>
                        </a:spcBef>
                        <a:spcAft>
                          <a:spcPts val="0"/>
                        </a:spcAft>
                        <a:buNone/>
                      </a:pPr>
                      <a:r>
                        <a:rPr lang="nl-NL" sz="1100" u="none" cap="none" strike="noStrike"/>
                        <a:t>Model United Nations/lobbying/position papers/debating/speechmaking/international experience and awareness/feedback/zelfstandigheid/teamwork</a:t>
                      </a:r>
                      <a:endParaRPr sz="1100" u="none" cap="none" strike="noStrike">
                        <a:solidFill>
                          <a:srgbClr val="000000"/>
                        </a:solidFill>
                        <a:latin typeface="Arial"/>
                        <a:ea typeface="Arial"/>
                        <a:cs typeface="Arial"/>
                        <a:sym typeface="Arial"/>
                      </a:endParaRPr>
                    </a:p>
                  </a:txBody>
                  <a:tcPr marT="27800" marB="27800" marR="27800" marL="27800"/>
                </a:tc>
                <a:tc>
                  <a:txBody>
                    <a:bodyPr/>
                    <a:lstStyle/>
                    <a:p>
                      <a:pPr indent="0" lvl="0" marL="0" marR="0" rtl="0" algn="l">
                        <a:lnSpc>
                          <a:spcPct val="115000"/>
                        </a:lnSpc>
                        <a:spcBef>
                          <a:spcPts val="0"/>
                        </a:spcBef>
                        <a:spcAft>
                          <a:spcPts val="0"/>
                        </a:spcAft>
                        <a:buNone/>
                      </a:pPr>
                      <a:r>
                        <a:rPr lang="nl-NL" sz="1100" u="none" cap="none" strike="noStrike"/>
                        <a:t>spb, hnt</a:t>
                      </a:r>
                      <a:endParaRPr sz="1100" u="none" cap="none" strike="noStrike">
                        <a:solidFill>
                          <a:srgbClr val="000000"/>
                        </a:solidFill>
                        <a:latin typeface="Arial"/>
                        <a:ea typeface="Arial"/>
                        <a:cs typeface="Arial"/>
                        <a:sym typeface="Arial"/>
                      </a:endParaRPr>
                    </a:p>
                  </a:txBody>
                  <a:tcPr marT="27800" marB="27800" marR="27800" marL="27800"/>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Google Shape;148;p11"/>
          <p:cNvSpPr txBox="1"/>
          <p:nvPr>
            <p:ph type="title"/>
          </p:nvPr>
        </p:nvSpPr>
        <p:spPr>
          <a:xfrm>
            <a:off x="467544" y="332656"/>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nl-NL"/>
              <a:t>Leerjaar 5</a:t>
            </a:r>
            <a:endParaRPr/>
          </a:p>
        </p:txBody>
      </p:sp>
      <p:graphicFrame>
        <p:nvGraphicFramePr>
          <p:cNvPr id="149" name="Google Shape;149;p11"/>
          <p:cNvGraphicFramePr/>
          <p:nvPr/>
        </p:nvGraphicFramePr>
        <p:xfrm>
          <a:off x="827584" y="1340767"/>
          <a:ext cx="3000000" cy="3000000"/>
        </p:xfrm>
        <a:graphic>
          <a:graphicData uri="http://schemas.openxmlformats.org/drawingml/2006/table">
            <a:tbl>
              <a:tblPr>
                <a:noFill/>
                <a:tableStyleId>{E69CDE2E-2A54-450E-BE31-E2995A94D478}</a:tableStyleId>
              </a:tblPr>
              <a:tblGrid>
                <a:gridCol w="395450"/>
                <a:gridCol w="2909275"/>
                <a:gridCol w="1500750"/>
                <a:gridCol w="1630175"/>
                <a:gridCol w="1356400"/>
              </a:tblGrid>
              <a:tr h="1182825">
                <a:tc>
                  <a:txBody>
                    <a:bodyPr/>
                    <a:lstStyle/>
                    <a:p>
                      <a:pPr indent="0" lvl="0" marL="0" marR="0" rtl="0" algn="l">
                        <a:lnSpc>
                          <a:spcPct val="115000"/>
                        </a:lnSpc>
                        <a:spcBef>
                          <a:spcPts val="0"/>
                        </a:spcBef>
                        <a:spcAft>
                          <a:spcPts val="0"/>
                        </a:spcAft>
                        <a:buNone/>
                      </a:pPr>
                      <a:r>
                        <a:rPr lang="nl-NL" sz="600" u="sng" cap="none" strike="noStrike"/>
                        <a:t>Leerjaar 5</a:t>
                      </a:r>
                      <a:endParaRPr sz="60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ToK</a:t>
                      </a:r>
                      <a:endParaRPr sz="1050" u="none" cap="none" strike="noStrike"/>
                    </a:p>
                    <a:p>
                      <a:pPr indent="0" lvl="0" marL="0" marR="0" rtl="0" algn="l">
                        <a:lnSpc>
                          <a:spcPct val="115000"/>
                        </a:lnSpc>
                        <a:spcBef>
                          <a:spcPts val="0"/>
                        </a:spcBef>
                        <a:spcAft>
                          <a:spcPts val="0"/>
                        </a:spcAft>
                        <a:buNone/>
                      </a:pPr>
                      <a:r>
                        <a:rPr lang="nl-NL" sz="1050" u="none" cap="none" strike="noStrike"/>
                        <a:t>How do we know what we know? Discussion/critical thinking/knower’s perspective/IB/essay/presentation</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spb</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Drama: WW1 poets</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IB docenten</a:t>
                      </a:r>
                      <a:endParaRPr sz="1050" u="none" cap="none" strike="noStrike">
                        <a:solidFill>
                          <a:srgbClr val="000000"/>
                        </a:solidFill>
                        <a:latin typeface="Arial"/>
                        <a:ea typeface="Arial"/>
                        <a:cs typeface="Arial"/>
                        <a:sym typeface="Arial"/>
                      </a:endParaRPr>
                    </a:p>
                  </a:txBody>
                  <a:tcPr marT="33425" marB="33425" marR="33425" marL="33425"/>
                </a:tc>
              </a:tr>
              <a:tr h="1553475">
                <a:tc>
                  <a:txBody>
                    <a:bodyPr/>
                    <a:lstStyle/>
                    <a:p>
                      <a:pPr indent="0" lvl="0" marL="0" marR="0" rtl="0" algn="l">
                        <a:lnSpc>
                          <a:spcPct val="115000"/>
                        </a:lnSpc>
                        <a:spcBef>
                          <a:spcPts val="0"/>
                        </a:spcBef>
                        <a:spcAft>
                          <a:spcPts val="0"/>
                        </a:spcAft>
                        <a:buNone/>
                      </a:pPr>
                      <a:r>
                        <a:rPr lang="nl-NL" sz="600" u="none" cap="none" strike="noStrike"/>
                        <a:t> </a:t>
                      </a:r>
                      <a:endParaRPr sz="60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werkweek (vwo)</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MUN</a:t>
                      </a:r>
                      <a:endParaRPr/>
                    </a:p>
                    <a:p>
                      <a:pPr indent="0" lvl="0" marL="0" marR="0" rtl="0" algn="l">
                        <a:lnSpc>
                          <a:spcPct val="115000"/>
                        </a:lnSpc>
                        <a:spcBef>
                          <a:spcPts val="0"/>
                        </a:spcBef>
                        <a:spcAft>
                          <a:spcPts val="0"/>
                        </a:spcAft>
                        <a:buNone/>
                      </a:pPr>
                      <a:r>
                        <a:rPr lang="nl-NL" sz="1050" u="none" cap="none" strike="noStrike"/>
                        <a:t>Model United Nations/lobbying/position papers/debating/speechmaking/international experience and awareness/feedback/zelfstandigheid/teamwork</a:t>
                      </a:r>
                      <a:endParaRPr/>
                    </a:p>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spb, hnt</a:t>
                      </a:r>
                      <a:endParaRPr sz="1050" u="none" cap="none" strike="noStrike">
                        <a:solidFill>
                          <a:srgbClr val="000000"/>
                        </a:solidFill>
                        <a:latin typeface="Arial"/>
                        <a:ea typeface="Arial"/>
                        <a:cs typeface="Arial"/>
                        <a:sym typeface="Arial"/>
                      </a:endParaRPr>
                    </a:p>
                  </a:txBody>
                  <a:tcPr marT="33425" marB="33425" marR="33425" marL="33425"/>
                </a:tc>
              </a:tr>
              <a:tr h="270425">
                <a:tc>
                  <a:txBody>
                    <a:bodyPr/>
                    <a:lstStyle/>
                    <a:p>
                      <a:pPr indent="0" lvl="0" marL="0" marR="0" rtl="0" algn="l">
                        <a:lnSpc>
                          <a:spcPct val="115000"/>
                        </a:lnSpc>
                        <a:spcBef>
                          <a:spcPts val="0"/>
                        </a:spcBef>
                        <a:spcAft>
                          <a:spcPts val="0"/>
                        </a:spcAft>
                        <a:buNone/>
                      </a:pPr>
                      <a:r>
                        <a:rPr lang="nl-NL" sz="600" u="none" cap="none" strike="noStrike"/>
                        <a:t> </a:t>
                      </a:r>
                      <a:endParaRPr sz="60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voorbereiding IB examen (vwo)</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ris, hga, klk</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33425" marB="33425" marR="33425" marL="33425"/>
                </a:tc>
              </a:tr>
              <a:tr h="168275">
                <a:tc>
                  <a:txBody>
                    <a:bodyPr/>
                    <a:lstStyle/>
                    <a:p>
                      <a:pPr indent="0" lvl="0" marL="0" marR="0" rtl="0" algn="l">
                        <a:lnSpc>
                          <a:spcPct val="115000"/>
                        </a:lnSpc>
                        <a:spcBef>
                          <a:spcPts val="0"/>
                        </a:spcBef>
                        <a:spcAft>
                          <a:spcPts val="0"/>
                        </a:spcAft>
                        <a:buNone/>
                      </a:pPr>
                      <a:r>
                        <a:rPr lang="nl-NL" sz="600" u="none" cap="none" strike="noStrike"/>
                        <a:t> </a:t>
                      </a:r>
                      <a:endParaRPr sz="60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Delf (vwo)</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rcr</a:t>
                      </a:r>
                      <a:endParaRPr sz="1050" u="none" cap="none" strike="noStrike">
                        <a:solidFill>
                          <a:srgbClr val="000000"/>
                        </a:solidFill>
                        <a:latin typeface="Arial"/>
                        <a:ea typeface="Arial"/>
                        <a:cs typeface="Arial"/>
                        <a:sym typeface="Arial"/>
                      </a:endParaRPr>
                    </a:p>
                  </a:txBody>
                  <a:tcPr marT="33425" marB="33425" marR="33425" marL="33425"/>
                </a:tc>
              </a:tr>
              <a:tr h="901350">
                <a:tc>
                  <a:txBody>
                    <a:bodyPr/>
                    <a:lstStyle/>
                    <a:p>
                      <a:pPr indent="0" lvl="0" marL="0" marR="0" rtl="0" algn="l">
                        <a:lnSpc>
                          <a:spcPct val="115000"/>
                        </a:lnSpc>
                        <a:spcBef>
                          <a:spcPts val="0"/>
                        </a:spcBef>
                        <a:spcAft>
                          <a:spcPts val="0"/>
                        </a:spcAft>
                        <a:buNone/>
                      </a:pPr>
                      <a:r>
                        <a:rPr lang="nl-NL" sz="600" u="none" cap="none" strike="noStrike"/>
                        <a:t> </a:t>
                      </a:r>
                      <a:endParaRPr sz="60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eio</a:t>
                      </a:r>
                      <a:endParaRPr/>
                    </a:p>
                    <a:p>
                      <a:pPr indent="0" lvl="0" marL="0" marR="0" rtl="0" algn="l">
                        <a:lnSpc>
                          <a:spcPct val="115000"/>
                        </a:lnSpc>
                        <a:spcBef>
                          <a:spcPts val="0"/>
                        </a:spcBef>
                        <a:spcAft>
                          <a:spcPts val="0"/>
                        </a:spcAft>
                        <a:buNone/>
                      </a:pPr>
                      <a:r>
                        <a:rPr lang="nl-NL" sz="1050" u="none" cap="none" strike="noStrike"/>
                        <a:t>Aantonen dat internationalisering curriculumbreed wordt aangeboden</a:t>
                      </a:r>
                      <a:endParaRPr/>
                    </a:p>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Goethe (vwo)</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ko</a:t>
                      </a:r>
                      <a:endParaRPr sz="1050" u="none" cap="none" strike="noStrike">
                        <a:solidFill>
                          <a:srgbClr val="000000"/>
                        </a:solidFill>
                        <a:latin typeface="Arial"/>
                        <a:ea typeface="Arial"/>
                        <a:cs typeface="Arial"/>
                        <a:sym typeface="Arial"/>
                      </a:endParaRPr>
                    </a:p>
                  </a:txBody>
                  <a:tcPr marT="33425" marB="33425" marR="33425" marL="33425"/>
                </a:tc>
              </a:tr>
              <a:tr h="375575">
                <a:tc>
                  <a:txBody>
                    <a:bodyPr/>
                    <a:lstStyle/>
                    <a:p>
                      <a:pPr indent="0" lvl="0" marL="0" marR="0" rtl="0" algn="l">
                        <a:lnSpc>
                          <a:spcPct val="115000"/>
                        </a:lnSpc>
                        <a:spcBef>
                          <a:spcPts val="0"/>
                        </a:spcBef>
                        <a:spcAft>
                          <a:spcPts val="0"/>
                        </a:spcAft>
                        <a:buNone/>
                      </a:pPr>
                      <a:r>
                        <a:rPr lang="nl-NL" sz="600" u="none" cap="none" strike="noStrike"/>
                        <a:t> </a:t>
                      </a:r>
                      <a:endParaRPr sz="60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IB examen (havo)</a:t>
                      </a:r>
                      <a:endParaRPr/>
                    </a:p>
                    <a:p>
                      <a:pPr indent="0" lvl="0" marL="0" marR="0" rtl="0" algn="l">
                        <a:lnSpc>
                          <a:spcPct val="115000"/>
                        </a:lnSpc>
                        <a:spcBef>
                          <a:spcPts val="0"/>
                        </a:spcBef>
                        <a:spcAft>
                          <a:spcPts val="0"/>
                        </a:spcAft>
                        <a:buNone/>
                      </a:pPr>
                      <a:r>
                        <a:rPr lang="nl-NL" sz="1050" u="none" cap="none" strike="noStrike"/>
                        <a:t>Language B HL</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ris, hga, str</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33425" marB="33425" marR="33425" marL="33425"/>
                </a:tc>
              </a:tr>
              <a:tr h="371200">
                <a:tc>
                  <a:txBody>
                    <a:bodyPr/>
                    <a:lstStyle/>
                    <a:p>
                      <a:pPr indent="0" lvl="0" marL="0" marR="0" rtl="0" algn="l">
                        <a:lnSpc>
                          <a:spcPct val="115000"/>
                        </a:lnSpc>
                        <a:spcBef>
                          <a:spcPts val="0"/>
                        </a:spcBef>
                        <a:spcAft>
                          <a:spcPts val="0"/>
                        </a:spcAft>
                        <a:buNone/>
                      </a:pPr>
                      <a:r>
                        <a:rPr lang="nl-NL" sz="600" u="none" cap="none" strike="noStrike"/>
                        <a:t> </a:t>
                      </a:r>
                      <a:endParaRPr sz="60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Philleas Fogg</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World War I poetry workshop</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33425" marB="33425" marR="33425" marL="33425"/>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33425" marB="33425" marR="33425" marL="33425"/>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3" name="Shape 153"/>
        <p:cNvGrpSpPr/>
        <p:nvPr/>
      </p:nvGrpSpPr>
      <p:grpSpPr>
        <a:xfrm>
          <a:off x="0" y="0"/>
          <a:ext cx="0" cy="0"/>
          <a:chOff x="0" y="0"/>
          <a:chExt cx="0" cy="0"/>
        </a:xfrm>
      </p:grpSpPr>
      <p:sp>
        <p:nvSpPr>
          <p:cNvPr id="154" name="Google Shape;154;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nl-NL"/>
              <a:t>Leerjaar 6</a:t>
            </a:r>
            <a:endParaRPr/>
          </a:p>
        </p:txBody>
      </p:sp>
      <p:graphicFrame>
        <p:nvGraphicFramePr>
          <p:cNvPr id="155" name="Google Shape;155;p12"/>
          <p:cNvGraphicFramePr/>
          <p:nvPr/>
        </p:nvGraphicFramePr>
        <p:xfrm>
          <a:off x="1115616" y="1137697"/>
          <a:ext cx="3000000" cy="3000000"/>
        </p:xfrm>
        <a:graphic>
          <a:graphicData uri="http://schemas.openxmlformats.org/drawingml/2006/table">
            <a:tbl>
              <a:tblPr>
                <a:noFill/>
                <a:tableStyleId>{E69CDE2E-2A54-450E-BE31-E2995A94D478}</a:tableStyleId>
              </a:tblPr>
              <a:tblGrid>
                <a:gridCol w="709550"/>
                <a:gridCol w="2346375"/>
                <a:gridCol w="1230575"/>
                <a:gridCol w="1336700"/>
                <a:gridCol w="1505575"/>
              </a:tblGrid>
              <a:tr h="1608100">
                <a:tc>
                  <a:txBody>
                    <a:bodyPr/>
                    <a:lstStyle/>
                    <a:p>
                      <a:pPr indent="0" lvl="0" marL="0" marR="0" rtl="0" algn="l">
                        <a:lnSpc>
                          <a:spcPct val="115000"/>
                        </a:lnSpc>
                        <a:spcBef>
                          <a:spcPts val="0"/>
                        </a:spcBef>
                        <a:spcAft>
                          <a:spcPts val="0"/>
                        </a:spcAft>
                        <a:buNone/>
                      </a:pPr>
                      <a:r>
                        <a:rPr lang="nl-NL" sz="800" u="sng" cap="none" strike="noStrike"/>
                        <a:t>Leerjaar 6 vwo</a:t>
                      </a:r>
                      <a:endParaRPr sz="80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800" u="none" cap="none" strike="noStrike"/>
                        <a:t> </a:t>
                      </a:r>
                      <a:endParaRPr sz="80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800" u="none" cap="none" strike="noStrike"/>
                        <a:t> </a:t>
                      </a:r>
                      <a:endParaRPr sz="80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800" u="none" cap="none" strike="noStrike"/>
                        <a:t>Delf </a:t>
                      </a:r>
                      <a:endParaRPr sz="80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800" u="none" cap="none" strike="noStrike"/>
                        <a:t>rcr</a:t>
                      </a:r>
                      <a:endParaRPr sz="800" u="none" cap="none" strike="noStrike">
                        <a:solidFill>
                          <a:srgbClr val="000000"/>
                        </a:solidFill>
                        <a:latin typeface="Arial"/>
                        <a:ea typeface="Arial"/>
                        <a:cs typeface="Arial"/>
                        <a:sym typeface="Arial"/>
                      </a:endParaRPr>
                    </a:p>
                  </a:txBody>
                  <a:tcPr marT="45250" marB="45250" marR="45250" marL="45250"/>
                </a:tc>
              </a:tr>
              <a:tr h="835200">
                <a:tc>
                  <a:txBody>
                    <a:bodyPr/>
                    <a:lstStyle/>
                    <a:p>
                      <a:pPr indent="0" lvl="0" marL="0" marR="0" rtl="0" algn="l">
                        <a:lnSpc>
                          <a:spcPct val="115000"/>
                        </a:lnSpc>
                        <a:spcBef>
                          <a:spcPts val="0"/>
                        </a:spcBef>
                        <a:spcAft>
                          <a:spcPts val="0"/>
                        </a:spcAft>
                        <a:buNone/>
                      </a:pPr>
                      <a:r>
                        <a:rPr lang="nl-NL" sz="800" u="none" cap="none" strike="noStrike"/>
                        <a:t> </a:t>
                      </a:r>
                      <a:endParaRPr sz="80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eio</a:t>
                      </a:r>
                      <a:endParaRPr sz="1050" u="none" cap="none" strike="noStrike"/>
                    </a:p>
                    <a:p>
                      <a:pPr indent="0" lvl="0" marL="0" marR="0" rtl="0" algn="l">
                        <a:lnSpc>
                          <a:spcPct val="115000"/>
                        </a:lnSpc>
                        <a:spcBef>
                          <a:spcPts val="0"/>
                        </a:spcBef>
                        <a:spcAft>
                          <a:spcPts val="0"/>
                        </a:spcAft>
                        <a:buNone/>
                      </a:pPr>
                      <a:r>
                        <a:rPr lang="nl-NL" sz="1050" u="none" cap="none" strike="noStrike"/>
                        <a:t>Aantonen dat internationalisering curriculumbreed wordt aangeboden</a:t>
                      </a:r>
                      <a:endParaRPr sz="105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Goethe </a:t>
                      </a:r>
                      <a:endParaRPr sz="105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ko</a:t>
                      </a:r>
                      <a:endParaRPr sz="1050" u="none" cap="none" strike="noStrike">
                        <a:solidFill>
                          <a:srgbClr val="000000"/>
                        </a:solidFill>
                        <a:latin typeface="Arial"/>
                        <a:ea typeface="Arial"/>
                        <a:cs typeface="Arial"/>
                        <a:sym typeface="Arial"/>
                      </a:endParaRPr>
                    </a:p>
                  </a:txBody>
                  <a:tcPr marT="45250" marB="45250" marR="45250" marL="45250"/>
                </a:tc>
              </a:tr>
              <a:tr h="255275">
                <a:tc>
                  <a:txBody>
                    <a:bodyPr/>
                    <a:lstStyle/>
                    <a:p>
                      <a:pPr indent="0" lvl="0" marL="0" marR="0" rtl="0" algn="l">
                        <a:lnSpc>
                          <a:spcPct val="115000"/>
                        </a:lnSpc>
                        <a:spcBef>
                          <a:spcPts val="0"/>
                        </a:spcBef>
                        <a:spcAft>
                          <a:spcPts val="0"/>
                        </a:spcAft>
                        <a:buNone/>
                      </a:pPr>
                      <a:r>
                        <a:rPr lang="nl-NL" sz="800" u="none" cap="none" strike="noStrike"/>
                        <a:t> </a:t>
                      </a:r>
                      <a:endParaRPr sz="80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IB examen</a:t>
                      </a:r>
                      <a:endParaRPr sz="105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ris, hga</a:t>
                      </a:r>
                      <a:endParaRPr sz="105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45250" marB="45250" marR="45250" marL="45250"/>
                </a:tc>
              </a:tr>
              <a:tr h="2034925">
                <a:tc>
                  <a:txBody>
                    <a:bodyPr/>
                    <a:lstStyle/>
                    <a:p>
                      <a:pPr indent="0" lvl="0" marL="0" marR="0" rtl="0" algn="l">
                        <a:lnSpc>
                          <a:spcPct val="115000"/>
                        </a:lnSpc>
                        <a:spcBef>
                          <a:spcPts val="0"/>
                        </a:spcBef>
                        <a:spcAft>
                          <a:spcPts val="0"/>
                        </a:spcAft>
                        <a:buNone/>
                      </a:pPr>
                      <a:r>
                        <a:rPr lang="nl-NL" sz="800" u="none" cap="none" strike="noStrike"/>
                        <a:t> </a:t>
                      </a:r>
                      <a:endParaRPr sz="80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MUN</a:t>
                      </a:r>
                      <a:endParaRPr/>
                    </a:p>
                    <a:p>
                      <a:pPr indent="0" lvl="0" marL="0" marR="0" rtl="0" algn="l">
                        <a:lnSpc>
                          <a:spcPct val="115000"/>
                        </a:lnSpc>
                        <a:spcBef>
                          <a:spcPts val="0"/>
                        </a:spcBef>
                        <a:spcAft>
                          <a:spcPts val="0"/>
                        </a:spcAft>
                        <a:buNone/>
                      </a:pPr>
                      <a:r>
                        <a:rPr lang="nl-NL" sz="1050" u="none" cap="none" strike="noStrike"/>
                        <a:t>Model United Nations/lobbying/position papers/debating/speechmaking/international experience and awareness/feedback/zelfstandigheid/teamwork</a:t>
                      </a:r>
                      <a:endParaRPr/>
                    </a:p>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spb, hnt</a:t>
                      </a:r>
                      <a:endParaRPr sz="1050" u="none" cap="none" strike="noStrike">
                        <a:solidFill>
                          <a:srgbClr val="000000"/>
                        </a:solidFill>
                        <a:latin typeface="Arial"/>
                        <a:ea typeface="Arial"/>
                        <a:cs typeface="Arial"/>
                        <a:sym typeface="Arial"/>
                      </a:endParaRPr>
                    </a:p>
                  </a:txBody>
                  <a:tcPr marT="45250" marB="45250" marR="45250" marL="45250"/>
                </a:tc>
              </a:tr>
              <a:tr h="614875">
                <a:tc>
                  <a:txBody>
                    <a:bodyPr/>
                    <a:lstStyle/>
                    <a:p>
                      <a:pPr indent="0" lvl="0" marL="0" marR="0" rtl="0" algn="l">
                        <a:lnSpc>
                          <a:spcPct val="115000"/>
                        </a:lnSpc>
                        <a:spcBef>
                          <a:spcPts val="0"/>
                        </a:spcBef>
                        <a:spcAft>
                          <a:spcPts val="0"/>
                        </a:spcAft>
                        <a:buNone/>
                      </a:pPr>
                      <a:r>
                        <a:rPr lang="nl-NL" sz="800" u="none" cap="none" strike="noStrike"/>
                        <a:t> </a:t>
                      </a:r>
                      <a:endParaRPr sz="80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LOB</a:t>
                      </a:r>
                      <a:endParaRPr/>
                    </a:p>
                    <a:p>
                      <a:pPr indent="0" lvl="0" marL="0" marR="0" rtl="0" algn="l">
                        <a:lnSpc>
                          <a:spcPct val="115000"/>
                        </a:lnSpc>
                        <a:spcBef>
                          <a:spcPts val="0"/>
                        </a:spcBef>
                        <a:spcAft>
                          <a:spcPts val="0"/>
                        </a:spcAft>
                        <a:buNone/>
                      </a:pPr>
                      <a:r>
                        <a:rPr lang="nl-NL" sz="1050" u="none" cap="none" strike="noStrike"/>
                        <a:t>Vaak gericht op studie of tussenjaar in buitenland</a:t>
                      </a:r>
                      <a:endParaRPr sz="105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heh en leerlingen</a:t>
                      </a:r>
                      <a:endParaRPr sz="105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45250" marB="45250" marR="45250" marL="45250"/>
                </a:tc>
              </a:tr>
              <a:tr h="255275">
                <a:tc>
                  <a:txBody>
                    <a:bodyPr/>
                    <a:lstStyle/>
                    <a:p>
                      <a:pPr indent="0" lvl="0" marL="0" marR="0" rtl="0" algn="l">
                        <a:lnSpc>
                          <a:spcPct val="115000"/>
                        </a:lnSpc>
                        <a:spcBef>
                          <a:spcPts val="0"/>
                        </a:spcBef>
                        <a:spcAft>
                          <a:spcPts val="0"/>
                        </a:spcAft>
                        <a:buNone/>
                      </a:pPr>
                      <a:r>
                        <a:rPr lang="nl-NL" sz="800" u="none" cap="none" strike="noStrike"/>
                        <a:t> </a:t>
                      </a:r>
                      <a:endParaRPr sz="80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Marc Norris Theatre: Things they carried</a:t>
                      </a:r>
                      <a:endParaRPr sz="105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45250" marB="45250" marR="45250" marL="45250"/>
                </a:tc>
                <a:tc>
                  <a:txBody>
                    <a:bodyPr/>
                    <a:lstStyle/>
                    <a:p>
                      <a:pPr indent="0" lvl="0" marL="0" marR="0" rtl="0" algn="l">
                        <a:lnSpc>
                          <a:spcPct val="115000"/>
                        </a:lnSpc>
                        <a:spcBef>
                          <a:spcPts val="0"/>
                        </a:spcBef>
                        <a:spcAft>
                          <a:spcPts val="0"/>
                        </a:spcAft>
                        <a:buNone/>
                      </a:pPr>
                      <a:r>
                        <a:rPr lang="nl-NL" sz="1050" u="none" cap="none" strike="noStrike"/>
                        <a:t> </a:t>
                      </a:r>
                      <a:endParaRPr sz="1050" u="none" cap="none" strike="noStrike">
                        <a:solidFill>
                          <a:srgbClr val="000000"/>
                        </a:solidFill>
                        <a:latin typeface="Arial"/>
                        <a:ea typeface="Arial"/>
                        <a:cs typeface="Arial"/>
                        <a:sym typeface="Arial"/>
                      </a:endParaRPr>
                    </a:p>
                  </a:txBody>
                  <a:tcPr marT="45250" marB="45250" marR="45250" marL="45250"/>
                </a:tc>
              </a:tr>
            </a:tbl>
          </a:graphicData>
        </a:graphic>
      </p:graphicFrame>
      <p:sp>
        <p:nvSpPr>
          <p:cNvPr id="156" name="Google Shape;156;p12"/>
          <p:cNvSpPr/>
          <p:nvPr/>
        </p:nvSpPr>
        <p:spPr>
          <a:xfrm>
            <a:off x="2528888" y="1558925"/>
            <a:ext cx="9144000" cy="45720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9" name="Shape 89"/>
        <p:cNvGrpSpPr/>
        <p:nvPr/>
      </p:nvGrpSpPr>
      <p:grpSpPr>
        <a:xfrm>
          <a:off x="0" y="0"/>
          <a:ext cx="0" cy="0"/>
          <a:chOff x="0" y="0"/>
          <a:chExt cx="0" cy="0"/>
        </a:xfrm>
      </p:grpSpPr>
      <p:sp>
        <p:nvSpPr>
          <p:cNvPr id="90" name="Google Shape;90;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959"/>
              <a:buFont typeface="Calibri"/>
              <a:buNone/>
            </a:pPr>
            <a:r>
              <a:rPr lang="nl-NL" sz="3959" u="sng"/>
              <a:t>Definitiebepaling</a:t>
            </a:r>
            <a:r>
              <a:rPr lang="nl-NL" sz="3959"/>
              <a:t>: </a:t>
            </a:r>
            <a:br>
              <a:rPr lang="nl-NL" sz="3959"/>
            </a:br>
            <a:endParaRPr sz="3959"/>
          </a:p>
        </p:txBody>
      </p:sp>
      <p:sp>
        <p:nvSpPr>
          <p:cNvPr id="91" name="Google Shape;91;p2"/>
          <p:cNvSpPr txBox="1"/>
          <p:nvPr>
            <p:ph idx="1" type="body"/>
          </p:nvPr>
        </p:nvSpPr>
        <p:spPr>
          <a:xfrm>
            <a:off x="769336" y="203797"/>
            <a:ext cx="7427168" cy="406104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720"/>
              <a:buNone/>
            </a:pPr>
            <a:r>
              <a:t/>
            </a:r>
            <a:endParaRPr i="1" sz="2720"/>
          </a:p>
          <a:p>
            <a:pPr indent="0" lvl="0" marL="0" rtl="0" algn="l">
              <a:lnSpc>
                <a:spcPct val="90000"/>
              </a:lnSpc>
              <a:spcBef>
                <a:spcPts val="544"/>
              </a:spcBef>
              <a:spcAft>
                <a:spcPts val="0"/>
              </a:spcAft>
              <a:buClr>
                <a:schemeClr val="dk1"/>
              </a:buClr>
              <a:buSzPts val="2720"/>
              <a:buNone/>
            </a:pPr>
            <a:r>
              <a:t/>
            </a:r>
            <a:endParaRPr i="1" sz="2720"/>
          </a:p>
          <a:p>
            <a:pPr indent="0" lvl="0" marL="0" rtl="0" algn="l">
              <a:lnSpc>
                <a:spcPct val="90000"/>
              </a:lnSpc>
              <a:spcBef>
                <a:spcPts val="544"/>
              </a:spcBef>
              <a:spcAft>
                <a:spcPts val="0"/>
              </a:spcAft>
              <a:buClr>
                <a:schemeClr val="dk1"/>
              </a:buClr>
              <a:buSzPts val="2720"/>
              <a:buNone/>
            </a:pPr>
            <a:r>
              <a:rPr i="1" lang="nl-NL" sz="2720"/>
              <a:t>Het onderwijs moet leerlingen en studenten voorbereiden op de globaliserende omgeving, multiculturele samenleving en internationale arbeidsmarkt. Daarbij is het van belang dat er direct contact is met een school in het buitenland. Projecten zijn o.a. uitwisselingsprogramma’s, workexperience, werkweken, taalprojecten.</a:t>
            </a:r>
            <a:endParaRPr b="0" i="1" sz="2720"/>
          </a:p>
          <a:p>
            <a:pPr indent="0" lvl="0" marL="0" rtl="0" algn="l">
              <a:lnSpc>
                <a:spcPct val="90000"/>
              </a:lnSpc>
              <a:spcBef>
                <a:spcPts val="544"/>
              </a:spcBef>
              <a:spcAft>
                <a:spcPts val="0"/>
              </a:spcAft>
              <a:buClr>
                <a:schemeClr val="dk1"/>
              </a:buClr>
              <a:buSzPts val="2720"/>
              <a:buNone/>
            </a:pPr>
            <a:br>
              <a:rPr b="0" lang="nl-NL" sz="2720"/>
            </a:br>
            <a:endParaRPr sz="272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5" name="Shape 95"/>
        <p:cNvGrpSpPr/>
        <p:nvPr/>
      </p:nvGrpSpPr>
      <p:grpSpPr>
        <a:xfrm>
          <a:off x="0" y="0"/>
          <a:ext cx="0" cy="0"/>
          <a:chOff x="0" y="0"/>
          <a:chExt cx="0" cy="0"/>
        </a:xfrm>
      </p:grpSpPr>
      <p:graphicFrame>
        <p:nvGraphicFramePr>
          <p:cNvPr id="96" name="Google Shape;96;p3"/>
          <p:cNvGraphicFramePr/>
          <p:nvPr/>
        </p:nvGraphicFramePr>
        <p:xfrm>
          <a:off x="457200" y="3433246"/>
          <a:ext cx="3000000" cy="3000000"/>
        </p:xfrm>
        <a:graphic>
          <a:graphicData uri="http://schemas.openxmlformats.org/drawingml/2006/table">
            <a:tbl>
              <a:tblPr>
                <a:noFill/>
                <a:tableStyleId>{66387A9C-7F8B-4618-938F-32728796D5E8}</a:tableStyleId>
              </a:tblPr>
              <a:tblGrid>
                <a:gridCol w="1559100"/>
                <a:gridCol w="2790450"/>
                <a:gridCol w="1940025"/>
                <a:gridCol w="1940025"/>
              </a:tblGrid>
              <a:tr h="274025">
                <a:tc>
                  <a:txBody>
                    <a:bodyPr/>
                    <a:lstStyle/>
                    <a:p>
                      <a:pPr indent="0" lvl="0" marL="0" marR="0" rtl="0" algn="l">
                        <a:spcBef>
                          <a:spcPts val="0"/>
                        </a:spcBef>
                        <a:spcAft>
                          <a:spcPts val="0"/>
                        </a:spcAft>
                        <a:buNone/>
                      </a:pPr>
                      <a:r>
                        <a:rPr b="1" i="0" lang="nl-NL" sz="1000" u="none" cap="none" strike="noStrike">
                          <a:solidFill>
                            <a:srgbClr val="000000"/>
                          </a:solidFill>
                          <a:latin typeface="Arial"/>
                          <a:ea typeface="Arial"/>
                          <a:cs typeface="Arial"/>
                          <a:sym typeface="Arial"/>
                        </a:rPr>
                        <a:t>Omschrijving project</a:t>
                      </a:r>
                      <a:endParaRPr sz="1700" u="none" cap="none" strike="noStrike"/>
                    </a:p>
                  </a:txBody>
                  <a:tcPr marT="59050" marB="59050" marR="59050" marL="59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1" i="0" lang="nl-NL" sz="1000" u="none" cap="none" strike="noStrike">
                          <a:solidFill>
                            <a:srgbClr val="000000"/>
                          </a:solidFill>
                          <a:latin typeface="Arial"/>
                          <a:ea typeface="Arial"/>
                          <a:cs typeface="Arial"/>
                          <a:sym typeface="Arial"/>
                        </a:rPr>
                        <a:t>Doel van het project</a:t>
                      </a:r>
                      <a:endParaRPr sz="1700" u="none" cap="none" strike="noStrike"/>
                    </a:p>
                  </a:txBody>
                  <a:tcPr marT="59050" marB="59050" marR="59050" marL="59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1" i="0" lang="nl-NL" sz="1000" u="none" cap="none" strike="noStrike">
                          <a:solidFill>
                            <a:srgbClr val="000000"/>
                          </a:solidFill>
                          <a:latin typeface="Arial"/>
                          <a:ea typeface="Arial"/>
                          <a:cs typeface="Arial"/>
                          <a:sym typeface="Arial"/>
                        </a:rPr>
                        <a:t>Kartrekker(s)</a:t>
                      </a:r>
                      <a:endParaRPr sz="1700" u="none" cap="none" strike="noStrike"/>
                    </a:p>
                  </a:txBody>
                  <a:tcPr marT="59050" marB="59050" marR="59050" marL="59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1" i="0" lang="nl-NL" sz="1000" u="none" cap="none" strike="noStrike">
                          <a:solidFill>
                            <a:srgbClr val="000000"/>
                          </a:solidFill>
                          <a:latin typeface="Arial"/>
                          <a:ea typeface="Arial"/>
                          <a:cs typeface="Arial"/>
                          <a:sym typeface="Arial"/>
                        </a:rPr>
                        <a:t>Leerjaar</a:t>
                      </a:r>
                      <a:endParaRPr sz="1700" u="none" cap="none" strike="noStrike"/>
                    </a:p>
                  </a:txBody>
                  <a:tcPr marT="59050" marB="59050" marR="59050" marL="59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585850">
                <a:tc>
                  <a:txBody>
                    <a:bodyPr/>
                    <a:lstStyle/>
                    <a:p>
                      <a:pPr indent="0" lvl="0" marL="0" marR="0" rtl="0" algn="l">
                        <a:spcBef>
                          <a:spcPts val="0"/>
                        </a:spcBef>
                        <a:spcAft>
                          <a:spcPts val="0"/>
                        </a:spcAft>
                        <a:buNone/>
                      </a:pPr>
                      <a:r>
                        <a:rPr b="0" i="0" lang="nl-NL" sz="1000" u="none" cap="none" strike="noStrike">
                          <a:solidFill>
                            <a:srgbClr val="000000"/>
                          </a:solidFill>
                          <a:latin typeface="Arial"/>
                          <a:ea typeface="Arial"/>
                          <a:cs typeface="Arial"/>
                          <a:sym typeface="Arial"/>
                        </a:rPr>
                        <a:t>Model United Nations</a:t>
                      </a:r>
                      <a:endParaRPr sz="1700" u="none" cap="none" strike="noStrike"/>
                    </a:p>
                  </a:txBody>
                  <a:tcPr marT="59050" marB="59050" marR="59050" marL="59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000" u="none" cap="none" strike="noStrike">
                          <a:solidFill>
                            <a:srgbClr val="000000"/>
                          </a:solidFill>
                          <a:latin typeface="Arial"/>
                          <a:ea typeface="Arial"/>
                          <a:cs typeface="Arial"/>
                          <a:sym typeface="Arial"/>
                        </a:rPr>
                        <a:t>Leren van debatvaardigheden, creatief denken over internationale vraagstukken vanuit verschillende standpunten.</a:t>
                      </a:r>
                      <a:endParaRPr sz="1700" u="none" cap="none" strike="noStrike"/>
                    </a:p>
                  </a:txBody>
                  <a:tcPr marT="59050" marB="59050" marR="59050" marL="59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000" u="none" cap="none" strike="noStrike">
                          <a:solidFill>
                            <a:srgbClr val="000000"/>
                          </a:solidFill>
                          <a:latin typeface="Arial"/>
                          <a:ea typeface="Arial"/>
                          <a:cs typeface="Arial"/>
                          <a:sym typeface="Arial"/>
                        </a:rPr>
                        <a:t>Beverly Schuil, Tom Heinen</a:t>
                      </a:r>
                      <a:endParaRPr sz="1700" u="none" cap="none" strike="noStrike"/>
                    </a:p>
                  </a:txBody>
                  <a:tcPr marT="59050" marB="59050" marR="59050" marL="59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000" u="none" cap="none" strike="noStrike">
                          <a:solidFill>
                            <a:srgbClr val="000000"/>
                          </a:solidFill>
                          <a:latin typeface="Arial"/>
                          <a:ea typeface="Arial"/>
                          <a:cs typeface="Arial"/>
                          <a:sym typeface="Arial"/>
                        </a:rPr>
                        <a:t>bovenbouw havo/vwo tweetalig</a:t>
                      </a:r>
                      <a:endParaRPr sz="1700" u="none" cap="none" strike="noStrike"/>
                    </a:p>
                  </a:txBody>
                  <a:tcPr marT="59050" marB="59050" marR="59050" marL="59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97" name="Google Shape;97;p3"/>
          <p:cNvSpPr txBox="1"/>
          <p:nvPr>
            <p:ph type="title"/>
          </p:nvPr>
        </p:nvSpPr>
        <p:spPr>
          <a:xfrm>
            <a:off x="457200" y="766511"/>
            <a:ext cx="7211144" cy="1200329"/>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br>
              <a:rPr b="0" i="0" lang="nl-NL" sz="1800" u="none" cap="none" strike="noStrike">
                <a:solidFill>
                  <a:schemeClr val="dk1"/>
                </a:solidFill>
                <a:latin typeface="Arial"/>
                <a:ea typeface="Arial"/>
                <a:cs typeface="Arial"/>
                <a:sym typeface="Arial"/>
              </a:rPr>
            </a:b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3600"/>
              <a:buFont typeface="Arial"/>
              <a:buNone/>
            </a:pPr>
            <a:r>
              <a:rPr b="0" i="0" lang="nl-NL" sz="3600" u="none" cap="none" strike="noStrike">
                <a:solidFill>
                  <a:schemeClr val="dk1"/>
                </a:solidFill>
                <a:latin typeface="Arial"/>
                <a:ea typeface="Arial"/>
                <a:cs typeface="Arial"/>
                <a:sym typeface="Arial"/>
              </a:rPr>
              <a:t>afdelingsoverstijgend</a:t>
            </a:r>
            <a:endParaRPr b="0" i="0" sz="36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Google Shape;10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nl-NL"/>
              <a:t>Afdeling F.M. Wijnen</a:t>
            </a:r>
            <a:endParaRPr/>
          </a:p>
        </p:txBody>
      </p:sp>
      <p:sp>
        <p:nvSpPr>
          <p:cNvPr id="103" name="Google Shape;103;p4"/>
          <p:cNvSpPr txBox="1"/>
          <p:nvPr>
            <p:ph idx="1" type="body"/>
          </p:nvPr>
        </p:nvSpPr>
        <p:spPr>
          <a:xfrm>
            <a:off x="1278834" y="-255104"/>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nl-NL"/>
              <a:t>Geen gegevens bekend</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Google Shape;108;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959"/>
              <a:buFont typeface="Calibri"/>
              <a:buNone/>
            </a:pPr>
            <a:r>
              <a:rPr lang="nl-NL" sz="3959"/>
              <a:t>Afdeling J. Berenbroek</a:t>
            </a:r>
            <a:br>
              <a:rPr b="1" lang="nl-NL" sz="3959"/>
            </a:br>
            <a:endParaRPr sz="3959"/>
          </a:p>
        </p:txBody>
      </p:sp>
      <p:sp>
        <p:nvSpPr>
          <p:cNvPr id="109" name="Google Shape;109;p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nl-NL"/>
              <a:t>Geen gegevens bekend</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3" name="Shape 113"/>
        <p:cNvGrpSpPr/>
        <p:nvPr/>
      </p:nvGrpSpPr>
      <p:grpSpPr>
        <a:xfrm>
          <a:off x="0" y="0"/>
          <a:ext cx="0" cy="0"/>
          <a:chOff x="0" y="0"/>
          <a:chExt cx="0" cy="0"/>
        </a:xfrm>
      </p:grpSpPr>
      <p:sp>
        <p:nvSpPr>
          <p:cNvPr id="114" name="Google Shape;11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nl-NL"/>
              <a:t>Afdeling P. Diepeveen</a:t>
            </a:r>
            <a:endParaRPr/>
          </a:p>
        </p:txBody>
      </p:sp>
      <p:sp>
        <p:nvSpPr>
          <p:cNvPr id="115" name="Google Shape;115;p6"/>
          <p:cNvSpPr txBox="1"/>
          <p:nvPr>
            <p:ph idx="1" type="body"/>
          </p:nvPr>
        </p:nvSpPr>
        <p:spPr>
          <a:xfrm>
            <a:off x="-214672" y="-249909"/>
            <a:ext cx="8229600" cy="4525963"/>
          </a:xfrm>
          <a:prstGeom prst="rect">
            <a:avLst/>
          </a:prstGeom>
          <a:noFill/>
          <a:ln>
            <a:noFill/>
          </a:ln>
        </p:spPr>
        <p:txBody>
          <a:bodyPr anchorCtr="0" anchor="t" bIns="45700" lIns="91425" spcFirstLastPara="1" rIns="91425" wrap="square" tIns="45700">
            <a:normAutofit/>
          </a:bodyPr>
          <a:lstStyle/>
          <a:p>
            <a:pPr indent="-139700" lvl="0" marL="342900" rtl="0" algn="l">
              <a:spcBef>
                <a:spcPts val="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None/>
            </a:pPr>
            <a:r>
              <a:t/>
            </a:r>
            <a:endParaRPr/>
          </a:p>
        </p:txBody>
      </p:sp>
      <p:graphicFrame>
        <p:nvGraphicFramePr>
          <p:cNvPr id="116" name="Google Shape;116;p6"/>
          <p:cNvGraphicFramePr/>
          <p:nvPr/>
        </p:nvGraphicFramePr>
        <p:xfrm>
          <a:off x="457200" y="2718821"/>
          <a:ext cx="3000000" cy="3000000"/>
        </p:xfrm>
        <a:graphic>
          <a:graphicData uri="http://schemas.openxmlformats.org/drawingml/2006/table">
            <a:tbl>
              <a:tblPr>
                <a:noFill/>
                <a:tableStyleId>{66387A9C-7F8B-4618-938F-32728796D5E8}</a:tableStyleId>
              </a:tblPr>
              <a:tblGrid>
                <a:gridCol w="2066575"/>
                <a:gridCol w="2287025"/>
                <a:gridCol w="1938000"/>
                <a:gridCol w="1938000"/>
              </a:tblGrid>
              <a:tr h="284125">
                <a:tc>
                  <a:txBody>
                    <a:bodyPr/>
                    <a:lstStyle/>
                    <a:p>
                      <a:pPr indent="0" lvl="0" marL="0" marR="0" rtl="0" algn="l">
                        <a:spcBef>
                          <a:spcPts val="0"/>
                        </a:spcBef>
                        <a:spcAft>
                          <a:spcPts val="0"/>
                        </a:spcAft>
                        <a:buNone/>
                      </a:pPr>
                      <a:r>
                        <a:rPr b="1" i="0" lang="nl-NL" sz="1100" u="none" cap="none" strike="noStrike">
                          <a:solidFill>
                            <a:srgbClr val="000000"/>
                          </a:solidFill>
                          <a:latin typeface="Arial"/>
                          <a:ea typeface="Arial"/>
                          <a:cs typeface="Arial"/>
                          <a:sym typeface="Arial"/>
                        </a:rPr>
                        <a:t>Omschrijving project</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1" i="0" lang="nl-NL" sz="1100" u="none" cap="none" strike="noStrike">
                          <a:solidFill>
                            <a:srgbClr val="000000"/>
                          </a:solidFill>
                          <a:latin typeface="Arial"/>
                          <a:ea typeface="Arial"/>
                          <a:cs typeface="Arial"/>
                          <a:sym typeface="Arial"/>
                        </a:rPr>
                        <a:t>Doel van het project</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1" i="0" lang="nl-NL" sz="1100" u="none" cap="none" strike="noStrike">
                          <a:solidFill>
                            <a:srgbClr val="000000"/>
                          </a:solidFill>
                          <a:latin typeface="Arial"/>
                          <a:ea typeface="Arial"/>
                          <a:cs typeface="Arial"/>
                          <a:sym typeface="Arial"/>
                        </a:rPr>
                        <a:t>Kartrekker(s)</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1" i="0" lang="nl-NL" sz="1100" u="none" cap="none" strike="noStrike">
                          <a:solidFill>
                            <a:srgbClr val="000000"/>
                          </a:solidFill>
                          <a:latin typeface="Arial"/>
                          <a:ea typeface="Arial"/>
                          <a:cs typeface="Arial"/>
                          <a:sym typeface="Arial"/>
                        </a:rPr>
                        <a:t>Leerjaar</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07425">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Eén dag uitwisseling met Hückelhoven (uit en thuis)</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Eerste kennismaking met anderstaligen en ook met ‘grensverleggend’ bezig zijn.</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Ingrid Berndsen</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2 hv en v</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84125">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Münster (dagexcursie)</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Taal en Landeskunde Duitsland</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Peggy Prins</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2hv en v</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45775">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eTwinning</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Kennismaking met andere landen en culturen.</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Rob van den Herik</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2 hv en v</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45775">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Eén week uitwisseling met klas in het buitenland (uit en thuis)</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Over de grens kijken, kennismaking met ander land en andere cultuur.</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Tom Heinen</a:t>
                      </a:r>
                      <a:endParaRPr sz="1700" u="none" cap="none" strike="noStrike"/>
                    </a:p>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Bas Thijsen</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3 havo en 3v</a:t>
                      </a:r>
                      <a:endParaRPr sz="1700" u="none" cap="none" strike="noStrike"/>
                    </a:p>
                  </a:txBody>
                  <a:tcPr marT="61225" marB="61225" marR="61225" marL="612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117" name="Google Shape;117;p6"/>
          <p:cNvSpPr/>
          <p:nvPr/>
        </p:nvSpPr>
        <p:spPr>
          <a:xfrm>
            <a:off x="457200" y="2719388"/>
            <a:ext cx="9144000" cy="45720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br>
              <a:rPr b="0" i="0" lang="nl-NL" sz="1800" u="none" cap="none" strike="noStrike">
                <a:solidFill>
                  <a:schemeClr val="dk1"/>
                </a:solidFill>
                <a:latin typeface="Arial"/>
                <a:ea typeface="Arial"/>
                <a:cs typeface="Arial"/>
                <a:sym typeface="Arial"/>
              </a:rPr>
            </a:b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1" name="Shape 121"/>
        <p:cNvGrpSpPr/>
        <p:nvPr/>
      </p:nvGrpSpPr>
      <p:grpSpPr>
        <a:xfrm>
          <a:off x="0" y="0"/>
          <a:ext cx="0" cy="0"/>
          <a:chOff x="0" y="0"/>
          <a:chExt cx="0" cy="0"/>
        </a:xfrm>
      </p:grpSpPr>
      <p:sp>
        <p:nvSpPr>
          <p:cNvPr id="122" name="Google Shape;122;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nl-NL"/>
              <a:t>Afdeling M. ter Horst</a:t>
            </a:r>
            <a:endParaRPr/>
          </a:p>
        </p:txBody>
      </p:sp>
      <p:sp>
        <p:nvSpPr>
          <p:cNvPr id="123" name="Google Shape;123;p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nl-NL"/>
              <a:t>Geen gegevens bekend</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7" name="Shape 127"/>
        <p:cNvGrpSpPr/>
        <p:nvPr/>
      </p:nvGrpSpPr>
      <p:grpSpPr>
        <a:xfrm>
          <a:off x="0" y="0"/>
          <a:ext cx="0" cy="0"/>
          <a:chOff x="0" y="0"/>
          <a:chExt cx="0" cy="0"/>
        </a:xfrm>
      </p:grpSpPr>
      <p:sp>
        <p:nvSpPr>
          <p:cNvPr id="128" name="Google Shape;128;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nl-NL"/>
              <a:t>Afdeling H.Winkels</a:t>
            </a:r>
            <a:endParaRPr/>
          </a:p>
        </p:txBody>
      </p:sp>
      <p:graphicFrame>
        <p:nvGraphicFramePr>
          <p:cNvPr id="129" name="Google Shape;129;p8"/>
          <p:cNvGraphicFramePr/>
          <p:nvPr/>
        </p:nvGraphicFramePr>
        <p:xfrm>
          <a:off x="457200" y="2718476"/>
          <a:ext cx="3000000" cy="3000000"/>
        </p:xfrm>
        <a:graphic>
          <a:graphicData uri="http://schemas.openxmlformats.org/drawingml/2006/table">
            <a:tbl>
              <a:tblPr>
                <a:noFill/>
                <a:tableStyleId>{66387A9C-7F8B-4618-938F-32728796D5E8}</a:tableStyleId>
              </a:tblPr>
              <a:tblGrid>
                <a:gridCol w="2059700"/>
                <a:gridCol w="2289575"/>
                <a:gridCol w="1940175"/>
                <a:gridCol w="1940175"/>
              </a:tblGrid>
              <a:tr h="284425">
                <a:tc>
                  <a:txBody>
                    <a:bodyPr/>
                    <a:lstStyle/>
                    <a:p>
                      <a:pPr indent="0" lvl="0" marL="0" marR="0" rtl="0" algn="l">
                        <a:spcBef>
                          <a:spcPts val="0"/>
                        </a:spcBef>
                        <a:spcAft>
                          <a:spcPts val="0"/>
                        </a:spcAft>
                        <a:buNone/>
                      </a:pPr>
                      <a:r>
                        <a:rPr b="1" i="0" lang="nl-NL" sz="1100" u="none" cap="none" strike="noStrike">
                          <a:solidFill>
                            <a:srgbClr val="000000"/>
                          </a:solidFill>
                          <a:latin typeface="Arial"/>
                          <a:ea typeface="Arial"/>
                          <a:cs typeface="Arial"/>
                          <a:sym typeface="Arial"/>
                        </a:rPr>
                        <a:t>Omschrijving project</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1" i="0" lang="nl-NL" sz="1100" u="none" cap="none" strike="noStrike">
                          <a:solidFill>
                            <a:srgbClr val="000000"/>
                          </a:solidFill>
                          <a:latin typeface="Arial"/>
                          <a:ea typeface="Arial"/>
                          <a:cs typeface="Arial"/>
                          <a:sym typeface="Arial"/>
                        </a:rPr>
                        <a:t>Doel van het project</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1" i="0" lang="nl-NL" sz="1100" u="none" cap="none" strike="noStrike">
                          <a:solidFill>
                            <a:srgbClr val="000000"/>
                          </a:solidFill>
                          <a:latin typeface="Arial"/>
                          <a:ea typeface="Arial"/>
                          <a:cs typeface="Arial"/>
                          <a:sym typeface="Arial"/>
                        </a:rPr>
                        <a:t>Kartrekker(s)</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1" i="0" lang="nl-NL" sz="1100" u="none" cap="none" strike="noStrike">
                          <a:solidFill>
                            <a:srgbClr val="000000"/>
                          </a:solidFill>
                          <a:latin typeface="Arial"/>
                          <a:ea typeface="Arial"/>
                          <a:cs typeface="Arial"/>
                          <a:sym typeface="Arial"/>
                        </a:rPr>
                        <a:t>Leerjaar</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769925">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werkweken </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kennismaking met buitenlandse culturen</a:t>
                      </a:r>
                      <a:endParaRPr sz="1700" u="none" cap="none" strike="noStrike"/>
                    </a:p>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Parijs, Berlijn, Krakau, Alpen (trektocht) Rome , Barcelona</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Flp en Lba</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4(t)havo en 5(t)vwo</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46275">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ondernemersklas, uitwisseling en bedrijfsstage Sankt-Augustin</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“ondernemen buiten je confortzone”</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Wks, Man, Esg, Tsb</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4(t)havo en 4(t)vwo</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84425">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Eendaagse Lille</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Vergroten spreekvaardigheid</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Tms</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4(t)havo</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84425">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Delf B1 en B2</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Aanbieden Frans+ programma</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Sml, Rcr</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spcBef>
                          <a:spcPts val="0"/>
                        </a:spcBef>
                        <a:spcAft>
                          <a:spcPts val="0"/>
                        </a:spcAft>
                        <a:buNone/>
                      </a:pPr>
                      <a:r>
                        <a:rPr b="0" i="0" lang="nl-NL" sz="1100" u="none" cap="none" strike="noStrike">
                          <a:solidFill>
                            <a:srgbClr val="000000"/>
                          </a:solidFill>
                          <a:latin typeface="Arial"/>
                          <a:ea typeface="Arial"/>
                          <a:cs typeface="Arial"/>
                          <a:sym typeface="Arial"/>
                        </a:rPr>
                        <a:t>4(t)vwo en 5(t)vwo</a:t>
                      </a:r>
                      <a:endParaRPr sz="1700" u="none" cap="none" strike="noStrike"/>
                    </a:p>
                  </a:txBody>
                  <a:tcPr marT="61300" marB="61300" marR="61300" marL="613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130" name="Google Shape;130;p8"/>
          <p:cNvSpPr/>
          <p:nvPr/>
        </p:nvSpPr>
        <p:spPr>
          <a:xfrm>
            <a:off x="457200" y="2717800"/>
            <a:ext cx="9144000" cy="45720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br>
              <a:rPr b="0" i="0" lang="nl-NL" sz="1800" u="none" cap="none" strike="noStrike">
                <a:solidFill>
                  <a:schemeClr val="dk1"/>
                </a:solidFill>
                <a:latin typeface="Arial"/>
                <a:ea typeface="Arial"/>
                <a:cs typeface="Arial"/>
                <a:sym typeface="Arial"/>
              </a:rPr>
            </a:b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4" name="Shape 134"/>
        <p:cNvGrpSpPr/>
        <p:nvPr/>
      </p:nvGrpSpPr>
      <p:grpSpPr>
        <a:xfrm>
          <a:off x="0" y="0"/>
          <a:ext cx="0" cy="0"/>
          <a:chOff x="0" y="0"/>
          <a:chExt cx="0" cy="0"/>
        </a:xfrm>
      </p:grpSpPr>
      <p:sp>
        <p:nvSpPr>
          <p:cNvPr id="135" name="Google Shape;135;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nl-NL"/>
              <a:t>Afdeling S. Hubers en F. Huisman</a:t>
            </a:r>
            <a:endParaRPr/>
          </a:p>
        </p:txBody>
      </p:sp>
      <p:graphicFrame>
        <p:nvGraphicFramePr>
          <p:cNvPr id="136" name="Google Shape;136;p9"/>
          <p:cNvGraphicFramePr/>
          <p:nvPr/>
        </p:nvGraphicFramePr>
        <p:xfrm>
          <a:off x="899592" y="1340768"/>
          <a:ext cx="3000000" cy="3000000"/>
        </p:xfrm>
        <a:graphic>
          <a:graphicData uri="http://schemas.openxmlformats.org/drawingml/2006/table">
            <a:tbl>
              <a:tblPr>
                <a:noFill/>
                <a:tableStyleId>{E69CDE2E-2A54-450E-BE31-E2995A94D478}</a:tableStyleId>
              </a:tblPr>
              <a:tblGrid>
                <a:gridCol w="1008100"/>
                <a:gridCol w="1935675"/>
                <a:gridCol w="1471900"/>
                <a:gridCol w="1598825"/>
                <a:gridCol w="1330325"/>
              </a:tblGrid>
              <a:tr h="426850">
                <a:tc>
                  <a:txBody>
                    <a:bodyPr/>
                    <a:lstStyle/>
                    <a:p>
                      <a:pPr indent="0" lvl="0" marL="0" marR="0" rtl="0" algn="l">
                        <a:lnSpc>
                          <a:spcPct val="115000"/>
                        </a:lnSpc>
                        <a:spcBef>
                          <a:spcPts val="0"/>
                        </a:spcBef>
                        <a:spcAft>
                          <a:spcPts val="0"/>
                        </a:spcAft>
                        <a:buNone/>
                      </a:pPr>
                      <a:r>
                        <a:rPr lang="nl-NL" sz="1200" u="sng" cap="none" strike="noStrike"/>
                        <a:t>Leerjaar 3</a:t>
                      </a:r>
                      <a:endParaRPr sz="12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clil</a:t>
                      </a:r>
                      <a:endParaRPr sz="12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vakdocenten</a:t>
                      </a:r>
                      <a:endParaRPr sz="12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Junior speaking contest</a:t>
                      </a:r>
                      <a:endParaRPr sz="12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docenten Engels, tl</a:t>
                      </a:r>
                      <a:endParaRPr sz="1200" u="none" cap="none" strike="noStrike">
                        <a:solidFill>
                          <a:srgbClr val="000000"/>
                        </a:solidFill>
                        <a:latin typeface="Arial"/>
                        <a:ea typeface="Arial"/>
                        <a:cs typeface="Arial"/>
                        <a:sym typeface="Arial"/>
                      </a:endParaRPr>
                    </a:p>
                  </a:txBody>
                  <a:tcPr marT="46175" marB="46175" marR="46175" marL="46175"/>
                </a:tc>
              </a:tr>
              <a:tr h="1390100">
                <a:tc>
                  <a:txBody>
                    <a:bodyPr/>
                    <a:lstStyle/>
                    <a:p>
                      <a:pPr indent="0" lvl="0" marL="0" marR="0" rtl="0" algn="l">
                        <a:lnSpc>
                          <a:spcPct val="115000"/>
                        </a:lnSpc>
                        <a:spcBef>
                          <a:spcPts val="0"/>
                        </a:spcBef>
                        <a:spcAft>
                          <a:spcPts val="0"/>
                        </a:spcAft>
                        <a:buNone/>
                      </a:pPr>
                      <a:r>
                        <a:rPr lang="nl-NL" sz="800" u="none" cap="none" strike="noStrike"/>
                        <a:t> </a:t>
                      </a:r>
                      <a:endParaRPr sz="8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Marc Norris workshop Shakespeare</a:t>
                      </a:r>
                      <a:endParaRPr/>
                    </a:p>
                    <a:p>
                      <a:pPr indent="0" lvl="0" marL="0" marR="0" rtl="0" algn="l">
                        <a:lnSpc>
                          <a:spcPct val="115000"/>
                        </a:lnSpc>
                        <a:spcBef>
                          <a:spcPts val="0"/>
                        </a:spcBef>
                        <a:spcAft>
                          <a:spcPts val="0"/>
                        </a:spcAft>
                        <a:buNone/>
                      </a:pPr>
                      <a:r>
                        <a:rPr lang="nl-NL" sz="1200" u="none" cap="none" strike="noStrike"/>
                        <a:t> </a:t>
                      </a:r>
                      <a:endParaRPr/>
                    </a:p>
                    <a:p>
                      <a:pPr indent="0" lvl="0" marL="0" marR="0" rtl="0" algn="l">
                        <a:lnSpc>
                          <a:spcPct val="115000"/>
                        </a:lnSpc>
                        <a:spcBef>
                          <a:spcPts val="0"/>
                        </a:spcBef>
                        <a:spcAft>
                          <a:spcPts val="0"/>
                        </a:spcAft>
                        <a:buNone/>
                      </a:pPr>
                      <a:r>
                        <a:rPr lang="nl-NL" sz="1200" u="none" cap="none" strike="noStrike"/>
                        <a:t>Kennis Shakespeare en performing arts</a:t>
                      </a:r>
                      <a:endParaRPr sz="12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bkj</a:t>
                      </a:r>
                      <a:endParaRPr sz="12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Cambridge Checkpoints</a:t>
                      </a:r>
                      <a:endParaRPr sz="1200" u="none" cap="none" strike="noStrike"/>
                    </a:p>
                    <a:p>
                      <a:pPr indent="0" lvl="0" marL="0" marR="0" rtl="0" algn="l">
                        <a:lnSpc>
                          <a:spcPct val="115000"/>
                        </a:lnSpc>
                        <a:spcBef>
                          <a:spcPts val="0"/>
                        </a:spcBef>
                        <a:spcAft>
                          <a:spcPts val="0"/>
                        </a:spcAft>
                        <a:buNone/>
                      </a:pPr>
                      <a:r>
                        <a:rPr lang="nl-NL" sz="1200" u="none" cap="none" strike="noStrike"/>
                        <a:t>Internationaal Examen, Schrijfvaardigheid. Leesvaardigheid.</a:t>
                      </a:r>
                      <a:endParaRPr/>
                    </a:p>
                    <a:p>
                      <a:pPr indent="0" lvl="0" marL="0" marR="0" rtl="0" algn="l">
                        <a:lnSpc>
                          <a:spcPct val="115000"/>
                        </a:lnSpc>
                        <a:spcBef>
                          <a:spcPts val="0"/>
                        </a:spcBef>
                        <a:spcAft>
                          <a:spcPts val="0"/>
                        </a:spcAft>
                        <a:buNone/>
                      </a:pPr>
                      <a:r>
                        <a:rPr lang="nl-NL" sz="1200" u="none" cap="none" strike="noStrike"/>
                        <a:t> </a:t>
                      </a:r>
                      <a:endParaRPr sz="12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docenten Engels, str</a:t>
                      </a:r>
                      <a:endParaRPr sz="1200" u="none" cap="none" strike="noStrike">
                        <a:solidFill>
                          <a:srgbClr val="000000"/>
                        </a:solidFill>
                        <a:latin typeface="Arial"/>
                        <a:ea typeface="Arial"/>
                        <a:cs typeface="Arial"/>
                        <a:sym typeface="Arial"/>
                      </a:endParaRPr>
                    </a:p>
                  </a:txBody>
                  <a:tcPr marT="46175" marB="46175" marR="46175" marL="46175"/>
                </a:tc>
              </a:tr>
              <a:tr h="1390100">
                <a:tc>
                  <a:txBody>
                    <a:bodyPr/>
                    <a:lstStyle/>
                    <a:p>
                      <a:pPr indent="0" lvl="0" marL="0" marR="0" rtl="0" algn="l">
                        <a:lnSpc>
                          <a:spcPct val="115000"/>
                        </a:lnSpc>
                        <a:spcBef>
                          <a:spcPts val="0"/>
                        </a:spcBef>
                        <a:spcAft>
                          <a:spcPts val="0"/>
                        </a:spcAft>
                        <a:buNone/>
                      </a:pPr>
                      <a:r>
                        <a:rPr lang="nl-NL" sz="800" u="none" cap="none" strike="noStrike"/>
                        <a:t> </a:t>
                      </a:r>
                      <a:endParaRPr sz="8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eio</a:t>
                      </a:r>
                      <a:endParaRPr/>
                    </a:p>
                    <a:p>
                      <a:pPr indent="0" lvl="0" marL="0" marR="0" rtl="0" algn="l">
                        <a:lnSpc>
                          <a:spcPct val="115000"/>
                        </a:lnSpc>
                        <a:spcBef>
                          <a:spcPts val="0"/>
                        </a:spcBef>
                        <a:spcAft>
                          <a:spcPts val="0"/>
                        </a:spcAft>
                        <a:buNone/>
                      </a:pPr>
                      <a:r>
                        <a:rPr lang="nl-NL" sz="1200" u="none" cap="none" strike="noStrike"/>
                        <a:t>Aantonen dat internationalisering curriculumbreed wordt aangeboden</a:t>
                      </a:r>
                      <a:endParaRPr sz="12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vakdocenten</a:t>
                      </a:r>
                      <a:endParaRPr sz="12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Exchange</a:t>
                      </a:r>
                      <a:endParaRPr/>
                    </a:p>
                    <a:p>
                      <a:pPr indent="0" lvl="0" marL="0" marR="0" rtl="0" algn="l">
                        <a:lnSpc>
                          <a:spcPct val="115000"/>
                        </a:lnSpc>
                        <a:spcBef>
                          <a:spcPts val="0"/>
                        </a:spcBef>
                        <a:spcAft>
                          <a:spcPts val="0"/>
                        </a:spcAft>
                        <a:buNone/>
                      </a:pPr>
                      <a:r>
                        <a:rPr lang="nl-NL" sz="1200" u="none" cap="none" strike="noStrike"/>
                        <a:t> </a:t>
                      </a:r>
                      <a:endParaRPr/>
                    </a:p>
                    <a:p>
                      <a:pPr indent="0" lvl="0" marL="0" marR="0" rtl="0" algn="l">
                        <a:lnSpc>
                          <a:spcPct val="115000"/>
                        </a:lnSpc>
                        <a:spcBef>
                          <a:spcPts val="0"/>
                        </a:spcBef>
                        <a:spcAft>
                          <a:spcPts val="0"/>
                        </a:spcAft>
                        <a:buNone/>
                      </a:pPr>
                      <a:r>
                        <a:rPr lang="nl-NL" sz="1200" u="none" cap="none" strike="noStrike"/>
                        <a:t>Culturele kennismaking, taalverwerving, grenzen verleggen</a:t>
                      </a:r>
                      <a:endParaRPr/>
                    </a:p>
                    <a:p>
                      <a:pPr indent="0" lvl="0" marL="0" marR="0" rtl="0" algn="l">
                        <a:lnSpc>
                          <a:spcPct val="115000"/>
                        </a:lnSpc>
                        <a:spcBef>
                          <a:spcPts val="0"/>
                        </a:spcBef>
                        <a:spcAft>
                          <a:spcPts val="0"/>
                        </a:spcAft>
                        <a:buNone/>
                      </a:pPr>
                      <a:r>
                        <a:rPr lang="nl-NL" sz="1200" u="none" cap="none" strike="noStrike"/>
                        <a:t> </a:t>
                      </a:r>
                      <a:endParaRPr sz="12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mentoren, hnt, </a:t>
                      </a:r>
                      <a:endParaRPr sz="1200" u="none" cap="none" strike="noStrike">
                        <a:solidFill>
                          <a:srgbClr val="000000"/>
                        </a:solidFill>
                        <a:latin typeface="Arial"/>
                        <a:ea typeface="Arial"/>
                        <a:cs typeface="Arial"/>
                        <a:sym typeface="Arial"/>
                      </a:endParaRPr>
                    </a:p>
                  </a:txBody>
                  <a:tcPr marT="46175" marB="46175" marR="46175" marL="46175"/>
                </a:tc>
              </a:tr>
              <a:tr h="1550650">
                <a:tc>
                  <a:txBody>
                    <a:bodyPr/>
                    <a:lstStyle/>
                    <a:p>
                      <a:pPr indent="0" lvl="0" marL="0" marR="0" rtl="0" algn="l">
                        <a:lnSpc>
                          <a:spcPct val="115000"/>
                        </a:lnSpc>
                        <a:spcBef>
                          <a:spcPts val="0"/>
                        </a:spcBef>
                        <a:spcAft>
                          <a:spcPts val="0"/>
                        </a:spcAft>
                        <a:buNone/>
                      </a:pPr>
                      <a:r>
                        <a:rPr lang="nl-NL" sz="800" u="none" cap="none" strike="noStrike"/>
                        <a:t> </a:t>
                      </a:r>
                      <a:endParaRPr sz="8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Intermezzo: WW2</a:t>
                      </a:r>
                      <a:endParaRPr/>
                    </a:p>
                    <a:p>
                      <a:pPr indent="0" lvl="0" marL="0" marR="0" rtl="0" algn="l">
                        <a:lnSpc>
                          <a:spcPct val="115000"/>
                        </a:lnSpc>
                        <a:spcBef>
                          <a:spcPts val="0"/>
                        </a:spcBef>
                        <a:spcAft>
                          <a:spcPts val="0"/>
                        </a:spcAft>
                        <a:buNone/>
                      </a:pPr>
                      <a:r>
                        <a:rPr lang="nl-NL" sz="1200" u="none" cap="none" strike="noStrike"/>
                        <a:t> </a:t>
                      </a:r>
                      <a:endParaRPr/>
                    </a:p>
                    <a:p>
                      <a:pPr indent="0" lvl="0" marL="0" marR="0" rtl="0" algn="l">
                        <a:lnSpc>
                          <a:spcPct val="115000"/>
                        </a:lnSpc>
                        <a:spcBef>
                          <a:spcPts val="0"/>
                        </a:spcBef>
                        <a:spcAft>
                          <a:spcPts val="0"/>
                        </a:spcAft>
                        <a:buNone/>
                      </a:pPr>
                      <a:r>
                        <a:rPr lang="nl-NL" sz="1200" u="none" cap="none" strike="noStrike"/>
                        <a:t>Leren van en over gemeenschappelijke geschiedenis van Europa.</a:t>
                      </a:r>
                      <a:endParaRPr sz="12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lmo, hsp</a:t>
                      </a:r>
                      <a:endParaRPr sz="12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Step Outside Plus</a:t>
                      </a:r>
                      <a:endParaRPr/>
                    </a:p>
                    <a:p>
                      <a:pPr indent="0" lvl="0" marL="0" marR="0" rtl="0" algn="l">
                        <a:lnSpc>
                          <a:spcPct val="115000"/>
                        </a:lnSpc>
                        <a:spcBef>
                          <a:spcPts val="0"/>
                        </a:spcBef>
                        <a:spcAft>
                          <a:spcPts val="0"/>
                        </a:spcAft>
                        <a:buNone/>
                      </a:pPr>
                      <a:r>
                        <a:rPr lang="nl-NL" sz="1200" u="none" cap="none" strike="noStrike"/>
                        <a:t>own project in place of a lesson/individual planning/initiative;</a:t>
                      </a:r>
                      <a:endParaRPr/>
                    </a:p>
                    <a:p>
                      <a:pPr indent="0" lvl="0" marL="0" marR="0" rtl="0" algn="l">
                        <a:lnSpc>
                          <a:spcPct val="115000"/>
                        </a:lnSpc>
                        <a:spcBef>
                          <a:spcPts val="0"/>
                        </a:spcBef>
                        <a:spcAft>
                          <a:spcPts val="0"/>
                        </a:spcAft>
                        <a:buNone/>
                      </a:pPr>
                      <a:r>
                        <a:rPr lang="nl-NL" sz="1200" u="none" cap="none" strike="noStrike"/>
                        <a:t>setting your own goals</a:t>
                      </a:r>
                      <a:endParaRPr sz="12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spb</a:t>
                      </a:r>
                      <a:endParaRPr sz="1200" u="none" cap="none" strike="noStrike">
                        <a:solidFill>
                          <a:srgbClr val="000000"/>
                        </a:solidFill>
                        <a:latin typeface="Arial"/>
                        <a:ea typeface="Arial"/>
                        <a:cs typeface="Arial"/>
                        <a:sym typeface="Arial"/>
                      </a:endParaRPr>
                    </a:p>
                  </a:txBody>
                  <a:tcPr marT="46175" marB="46175" marR="46175" marL="46175"/>
                </a:tc>
              </a:tr>
              <a:tr h="426850">
                <a:tc>
                  <a:txBody>
                    <a:bodyPr/>
                    <a:lstStyle/>
                    <a:p>
                      <a:pPr indent="0" lvl="0" marL="0" marR="0" rtl="0" algn="l">
                        <a:lnSpc>
                          <a:spcPct val="115000"/>
                        </a:lnSpc>
                        <a:spcBef>
                          <a:spcPts val="0"/>
                        </a:spcBef>
                        <a:spcAft>
                          <a:spcPts val="0"/>
                        </a:spcAft>
                        <a:buNone/>
                      </a:pPr>
                      <a:r>
                        <a:rPr lang="nl-NL" sz="800" u="none" cap="none" strike="noStrike"/>
                        <a:t> </a:t>
                      </a:r>
                      <a:endParaRPr sz="8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intro to debating skills</a:t>
                      </a:r>
                      <a:endParaRPr sz="12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english teachers</a:t>
                      </a:r>
                      <a:endParaRPr sz="12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 </a:t>
                      </a:r>
                      <a:endParaRPr sz="1200" u="none" cap="none" strike="noStrike">
                        <a:solidFill>
                          <a:srgbClr val="000000"/>
                        </a:solidFill>
                        <a:latin typeface="Arial"/>
                        <a:ea typeface="Arial"/>
                        <a:cs typeface="Arial"/>
                        <a:sym typeface="Arial"/>
                      </a:endParaRPr>
                    </a:p>
                  </a:txBody>
                  <a:tcPr marT="46175" marB="46175" marR="46175" marL="46175"/>
                </a:tc>
                <a:tc>
                  <a:txBody>
                    <a:bodyPr/>
                    <a:lstStyle/>
                    <a:p>
                      <a:pPr indent="0" lvl="0" marL="0" marR="0" rtl="0" algn="l">
                        <a:lnSpc>
                          <a:spcPct val="115000"/>
                        </a:lnSpc>
                        <a:spcBef>
                          <a:spcPts val="0"/>
                        </a:spcBef>
                        <a:spcAft>
                          <a:spcPts val="0"/>
                        </a:spcAft>
                        <a:buNone/>
                      </a:pPr>
                      <a:r>
                        <a:rPr lang="nl-NL" sz="1200" u="none" cap="none" strike="noStrike"/>
                        <a:t> </a:t>
                      </a:r>
                      <a:endParaRPr sz="1200" u="none" cap="none" strike="noStrike">
                        <a:solidFill>
                          <a:srgbClr val="000000"/>
                        </a:solidFill>
                        <a:latin typeface="Arial"/>
                        <a:ea typeface="Arial"/>
                        <a:cs typeface="Arial"/>
                        <a:sym typeface="Arial"/>
                      </a:endParaRPr>
                    </a:p>
                  </a:txBody>
                  <a:tcPr marT="46175" marB="46175" marR="46175" marL="46175"/>
                </a:tc>
              </a:tr>
            </a:tbl>
          </a:graphicData>
        </a:graphic>
      </p:graphicFrame>
      <p:sp>
        <p:nvSpPr>
          <p:cNvPr id="137" name="Google Shape;137;p9"/>
          <p:cNvSpPr/>
          <p:nvPr/>
        </p:nvSpPr>
        <p:spPr>
          <a:xfrm>
            <a:off x="2487613" y="1598613"/>
            <a:ext cx="9144000" cy="45720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Kantoorthema">
  <a:themeElements>
    <a:clrScheme name="Kantoor">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2018-01-23T09:30:31Z</dcterms:created>
  <dc:creator>Thuis</dc:creator>
</cp:coreProperties>
</file>