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unito"/>
      <p:regular r:id="rId30"/>
      <p:bold r:id="rId31"/>
      <p:italic r:id="rId32"/>
      <p:boldItalic r:id="rId33"/>
    </p:embeddedFont>
    <p:embeddedFont>
      <p:font typeface="PT Sans Narrow"/>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35" Type="http://schemas.openxmlformats.org/officeDocument/2006/relationships/font" Target="fonts/PTSansNarrow-bold.fntdata"/><Relationship Id="rId12" Type="http://schemas.openxmlformats.org/officeDocument/2006/relationships/slide" Target="slides/slide7.xml"/><Relationship Id="rId34" Type="http://schemas.openxmlformats.org/officeDocument/2006/relationships/font" Target="fonts/PTSansNarrow-regular.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orlessen.nl/mentorles_sext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oppestennu.nl/sites/default/files/uploads/cyberpesten.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Gemaakt door DLB en VRL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4d585701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4d585701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4d585701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4d585701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50d23ab7f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50d23ab7f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vrl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50d23ab7f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50d23ab7f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4d585701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4d585701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4d585701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4d585701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4d585701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4d585701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u="sng">
                <a:solidFill>
                  <a:schemeClr val="hlink"/>
                </a:solidFill>
                <a:hlinkClick r:id="rId2"/>
              </a:rPr>
              <a:t>https://www.mentorlessen.nl/mentorles_sexting</a:t>
            </a:r>
            <a:r>
              <a:rPr lang="nl"/>
              <a:t> op de site staan ook filmpjes en een leuke eindopdracht</a:t>
            </a:r>
            <a:endParaRPr/>
          </a:p>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4d585701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4d585701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4d585701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4d585701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u="sng">
                <a:solidFill>
                  <a:schemeClr val="hlink"/>
                </a:solidFill>
                <a:hlinkClick r:id="rId2"/>
              </a:rPr>
              <a:t>https://www.stoppestennu.nl/sites/default/files/uploads/cyberpesten.pdf</a:t>
            </a:r>
            <a:endParaRPr/>
          </a:p>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4d585701c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4d585701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4d585701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4d585701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50d23ab7f_0_1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50d23ab7f_0_1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vrl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d1a30c855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d1a30c855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vrl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4d585701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4d585701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dlb</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4d585701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4d585701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ed82820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ed82820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4d585701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4d585701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4d585701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4d585701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4d585701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4d585701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4d585701c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4d585701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4d585701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4d585701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50d23ab7f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50d23ab7f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vrl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4d585701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4d585701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sz="1300">
                <a:solidFill>
                  <a:srgbClr val="424242"/>
                </a:solidFill>
                <a:latin typeface="Nunito"/>
                <a:ea typeface="Nunito"/>
                <a:cs typeface="Nunito"/>
                <a:sym typeface="Nunito"/>
              </a:rPr>
              <a:t>Laat leerlingen de hand opsteken of laat ze door de klas lopen</a:t>
            </a:r>
            <a:endParaRPr sz="1300">
              <a:solidFill>
                <a:srgbClr val="424242"/>
              </a:solidFill>
              <a:latin typeface="Nunito"/>
              <a:ea typeface="Nunito"/>
              <a:cs typeface="Nunito"/>
              <a:sym typeface="Nunito"/>
            </a:endParaRPr>
          </a:p>
          <a:p>
            <a:pPr indent="0" lvl="0" marL="0" rtl="0" algn="l">
              <a:spcBef>
                <a:spcPts val="1600"/>
              </a:spcBef>
              <a:spcAft>
                <a:spcPts val="0"/>
              </a:spcAft>
              <a:buClr>
                <a:schemeClr val="dk1"/>
              </a:buClr>
              <a:buSzPts val="1100"/>
              <a:buFont typeface="Arial"/>
              <a:buNone/>
            </a:pPr>
            <a:r>
              <a:rPr lang="nl">
                <a:solidFill>
                  <a:schemeClr val="dk1"/>
                </a:solidFill>
              </a:rPr>
              <a:t>dlb</a:t>
            </a:r>
            <a:endParaRPr sz="1300">
              <a:solidFill>
                <a:srgbClr val="424242"/>
              </a:solidFill>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vertrouwenspersoon@isendoorn.n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Social Media</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t>HAVO 4</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Stellingen over social media</a:t>
            </a:r>
            <a:endParaRPr/>
          </a:p>
        </p:txBody>
      </p:sp>
      <p:sp>
        <p:nvSpPr>
          <p:cNvPr id="123" name="Google Shape;123;p22"/>
          <p:cNvSpPr txBox="1"/>
          <p:nvPr>
            <p:ph idx="1" type="body"/>
          </p:nvPr>
        </p:nvSpPr>
        <p:spPr>
          <a:xfrm>
            <a:off x="776700" y="1432475"/>
            <a:ext cx="8055600" cy="2898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nl" sz="1500"/>
              <a:t>Mijn vriendschappen worden beter door social media.</a:t>
            </a:r>
            <a:endParaRPr sz="1500"/>
          </a:p>
          <a:p>
            <a:pPr indent="-323850" lvl="0" marL="457200" rtl="0" algn="l">
              <a:spcBef>
                <a:spcPts val="0"/>
              </a:spcBef>
              <a:spcAft>
                <a:spcPts val="0"/>
              </a:spcAft>
              <a:buSzPts val="1500"/>
              <a:buChar char="●"/>
            </a:pPr>
            <a:r>
              <a:rPr lang="nl" sz="1500"/>
              <a:t>Social media hebben een slechte invloed op de jeugd.</a:t>
            </a:r>
            <a:endParaRPr sz="1500"/>
          </a:p>
          <a:p>
            <a:pPr indent="-323850" lvl="0" marL="457200" rtl="0" algn="l">
              <a:spcBef>
                <a:spcPts val="0"/>
              </a:spcBef>
              <a:spcAft>
                <a:spcPts val="0"/>
              </a:spcAft>
              <a:buSzPts val="1500"/>
              <a:buChar char="●"/>
            </a:pPr>
            <a:r>
              <a:rPr lang="nl" sz="1500"/>
              <a:t>Social media leiden af bij het maken van huiswerk of als je andere belangrijke dingen doet.</a:t>
            </a:r>
            <a:endParaRPr sz="1500"/>
          </a:p>
          <a:p>
            <a:pPr indent="-323850" lvl="0" marL="457200" rtl="0" algn="l">
              <a:spcBef>
                <a:spcPts val="0"/>
              </a:spcBef>
              <a:spcAft>
                <a:spcPts val="0"/>
              </a:spcAft>
              <a:buSzPts val="1500"/>
              <a:buChar char="●"/>
            </a:pPr>
            <a:r>
              <a:rPr lang="nl" sz="1500"/>
              <a:t>Social media maken je onzeker.</a:t>
            </a:r>
            <a:endParaRPr sz="1500"/>
          </a:p>
          <a:p>
            <a:pPr indent="-323850" lvl="0" marL="457200" rtl="0" algn="l">
              <a:spcBef>
                <a:spcPts val="0"/>
              </a:spcBef>
              <a:spcAft>
                <a:spcPts val="0"/>
              </a:spcAft>
              <a:buSzPts val="1500"/>
              <a:buChar char="●"/>
            </a:pPr>
            <a:r>
              <a:rPr lang="nl" sz="1500"/>
              <a:t>Het is beter als er helemaal geen social media bestaan.</a:t>
            </a:r>
            <a:endParaRPr sz="1500"/>
          </a:p>
          <a:p>
            <a:pPr indent="-323850" lvl="0" marL="457200" rtl="0" algn="l">
              <a:spcBef>
                <a:spcPts val="0"/>
              </a:spcBef>
              <a:spcAft>
                <a:spcPts val="0"/>
              </a:spcAft>
              <a:buSzPts val="1500"/>
              <a:buChar char="●"/>
            </a:pPr>
            <a:r>
              <a:rPr lang="nl" sz="1500"/>
              <a:t>Jongeren verliezen het contact met de wereld door met hun telefoon bezig te zijn.</a:t>
            </a:r>
            <a:endParaRPr sz="1500"/>
          </a:p>
          <a:p>
            <a:pPr indent="-323850" lvl="0" marL="457200" rtl="0" algn="l">
              <a:spcBef>
                <a:spcPts val="0"/>
              </a:spcBef>
              <a:spcAft>
                <a:spcPts val="0"/>
              </a:spcAft>
              <a:buSzPts val="1500"/>
              <a:buChar char="●"/>
            </a:pPr>
            <a:r>
              <a:rPr lang="nl" sz="1500"/>
              <a:t>Het is moeilijk om te stoppen met social media.</a:t>
            </a:r>
            <a:endParaRPr sz="1500"/>
          </a:p>
          <a:p>
            <a:pPr indent="-323850" lvl="0" marL="457200" rtl="0" algn="l">
              <a:spcBef>
                <a:spcPts val="0"/>
              </a:spcBef>
              <a:spcAft>
                <a:spcPts val="0"/>
              </a:spcAft>
              <a:buSzPts val="1500"/>
              <a:buChar char="●"/>
            </a:pPr>
            <a:r>
              <a:rPr lang="nl" sz="1500"/>
              <a:t>De meesten zijn bang om buitengesloten te worden als ze geen gebruik maken van social media.</a:t>
            </a:r>
            <a:endParaRPr sz="1500"/>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Openbaar of </a:t>
            </a:r>
            <a:r>
              <a:rPr lang="nl"/>
              <a:t>privé</a:t>
            </a:r>
            <a:r>
              <a:rPr lang="nl"/>
              <a:t> account?</a:t>
            </a:r>
            <a:endParaRPr/>
          </a:p>
        </p:txBody>
      </p:sp>
      <p:sp>
        <p:nvSpPr>
          <p:cNvPr id="129" name="Google Shape;129;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nl" sz="1400">
                <a:solidFill>
                  <a:srgbClr val="000000"/>
                </a:solidFill>
                <a:latin typeface="Arial"/>
                <a:ea typeface="Arial"/>
                <a:cs typeface="Arial"/>
                <a:sym typeface="Arial"/>
              </a:rPr>
              <a:t>Wie heeft zijn Instagram-account/andere profielen op openbaar, zodat iedereen kan zien wat je online zet? Wie weet het niet?</a:t>
            </a:r>
            <a:endParaRPr sz="1400">
              <a:solidFill>
                <a:srgbClr val="000000"/>
              </a:solidFill>
              <a:latin typeface="Arial"/>
              <a:ea typeface="Arial"/>
              <a:cs typeface="Arial"/>
              <a:sym typeface="Arial"/>
            </a:endParaRPr>
          </a:p>
          <a:p>
            <a:pPr indent="0" lvl="0" marL="0" rtl="0" algn="l">
              <a:spcBef>
                <a:spcPts val="1200"/>
              </a:spcBef>
              <a:spcAft>
                <a:spcPts val="0"/>
              </a:spcAft>
              <a:buNone/>
            </a:pPr>
            <a:r>
              <a:rPr lang="nl"/>
              <a:t>Leg eens uit waarom je het openbaar of </a:t>
            </a:r>
            <a:r>
              <a:rPr lang="nl"/>
              <a:t>privé</a:t>
            </a:r>
            <a:r>
              <a:rPr lang="nl"/>
              <a:t> hebt staan?</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Openbaar of privé account?</a:t>
            </a:r>
            <a:endParaRPr/>
          </a:p>
        </p:txBody>
      </p:sp>
      <p:sp>
        <p:nvSpPr>
          <p:cNvPr id="135" name="Google Shape;135;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Google jij jezelf wel eens? Kom je verrassende dingen tegen? </a:t>
            </a:r>
            <a:endParaRPr/>
          </a:p>
          <a:p>
            <a:pPr indent="-342900" lvl="0" marL="457200" rtl="0" algn="l">
              <a:spcBef>
                <a:spcPts val="0"/>
              </a:spcBef>
              <a:spcAft>
                <a:spcPts val="0"/>
              </a:spcAft>
              <a:buSzPts val="1800"/>
              <a:buChar char="●"/>
            </a:pPr>
            <a:r>
              <a:rPr lang="nl"/>
              <a:t>Heb je verschillende wachtwoorden? </a:t>
            </a:r>
            <a:endParaRPr/>
          </a:p>
          <a:p>
            <a:pPr indent="-342900" lvl="0" marL="457200" rtl="0" algn="l">
              <a:spcBef>
                <a:spcPts val="0"/>
              </a:spcBef>
              <a:spcAft>
                <a:spcPts val="0"/>
              </a:spcAft>
              <a:buSzPts val="1800"/>
              <a:buChar char="●"/>
            </a:pPr>
            <a:r>
              <a:rPr lang="nl"/>
              <a:t>Deel jij deze wachtwoorden ook met vrienden? Waarom? Is dat wel eens mis gegaan?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659175" y="1028325"/>
            <a:ext cx="28863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IC </a:t>
            </a:r>
            <a:r>
              <a:rPr lang="nl"/>
              <a:t>Social Media protocol </a:t>
            </a:r>
            <a:endParaRPr/>
          </a:p>
        </p:txBody>
      </p:sp>
      <p:pic>
        <p:nvPicPr>
          <p:cNvPr id="141" name="Google Shape;141;p25"/>
          <p:cNvPicPr preferRelativeResize="0"/>
          <p:nvPr/>
        </p:nvPicPr>
        <p:blipFill>
          <a:blip r:embed="rId3">
            <a:alphaModFix/>
          </a:blip>
          <a:stretch>
            <a:fillRect/>
          </a:stretch>
        </p:blipFill>
        <p:spPr>
          <a:xfrm>
            <a:off x="3651783" y="0"/>
            <a:ext cx="537798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IC: Social media protocol samengevat</a:t>
            </a:r>
            <a:endParaRPr/>
          </a:p>
        </p:txBody>
      </p:sp>
      <p:sp>
        <p:nvSpPr>
          <p:cNvPr id="147" name="Google Shape;147;p26"/>
          <p:cNvSpPr txBox="1"/>
          <p:nvPr>
            <p:ph idx="1" type="body"/>
          </p:nvPr>
        </p:nvSpPr>
        <p:spPr>
          <a:xfrm>
            <a:off x="544275" y="1143000"/>
            <a:ext cx="8327700" cy="3864600"/>
          </a:xfrm>
          <a:prstGeom prst="rect">
            <a:avLst/>
          </a:prstGeom>
        </p:spPr>
        <p:txBody>
          <a:bodyPr anchorCtr="0" anchor="t" bIns="91425" lIns="91425" spcFirstLastPara="1" rIns="91425" wrap="square" tIns="91425">
            <a:noAutofit/>
          </a:bodyPr>
          <a:lstStyle/>
          <a:p>
            <a:pPr indent="-304800" lvl="0" marL="457200" rtl="0" algn="l">
              <a:spcBef>
                <a:spcPts val="1200"/>
              </a:spcBef>
              <a:spcAft>
                <a:spcPts val="0"/>
              </a:spcAft>
              <a:buClr>
                <a:srgbClr val="000000"/>
              </a:buClr>
              <a:buSzPts val="1200"/>
              <a:buFont typeface="Nunito"/>
              <a:buChar char="●"/>
            </a:pPr>
            <a:r>
              <a:rPr lang="nl" sz="1200">
                <a:solidFill>
                  <a:srgbClr val="000000"/>
                </a:solidFill>
              </a:rPr>
              <a:t>Op sociale media ga je op een sociale manier met elkaar om, dus met respect.</a:t>
            </a:r>
            <a:endParaRPr sz="1200">
              <a:solidFill>
                <a:srgbClr val="000000"/>
              </a:solidFill>
            </a:endParaRPr>
          </a:p>
          <a:p>
            <a:pPr indent="-304800" lvl="0" marL="457200" rtl="0" algn="l">
              <a:spcBef>
                <a:spcPts val="0"/>
              </a:spcBef>
              <a:spcAft>
                <a:spcPts val="0"/>
              </a:spcAft>
              <a:buClr>
                <a:srgbClr val="000000"/>
              </a:buClr>
              <a:buSzPts val="1200"/>
              <a:buFont typeface="Nunito"/>
              <a:buChar char="●"/>
            </a:pPr>
            <a:r>
              <a:rPr lang="nl" sz="1200">
                <a:solidFill>
                  <a:srgbClr val="000000"/>
                </a:solidFill>
              </a:rPr>
              <a:t>Op sociale media praat je wel MET elkaar en niet OVER een ander.</a:t>
            </a:r>
            <a:endParaRPr sz="1200">
              <a:solidFill>
                <a:srgbClr val="000000"/>
              </a:solidFill>
            </a:endParaRPr>
          </a:p>
          <a:p>
            <a:pPr indent="-304800" lvl="0" marL="457200" rtl="0" algn="l">
              <a:spcBef>
                <a:spcPts val="0"/>
              </a:spcBef>
              <a:spcAft>
                <a:spcPts val="0"/>
              </a:spcAft>
              <a:buClr>
                <a:srgbClr val="000000"/>
              </a:buClr>
              <a:buSzPts val="1200"/>
              <a:buFont typeface="Nunito"/>
              <a:buChar char="●"/>
            </a:pPr>
            <a:r>
              <a:rPr lang="nl" sz="1200">
                <a:solidFill>
                  <a:srgbClr val="000000"/>
                </a:solidFill>
              </a:rPr>
              <a:t>Je zet alleen berichten op sociale media als die de ander of de school niet schaden. Je schrijft je</a:t>
            </a:r>
            <a:br>
              <a:rPr lang="nl" sz="1200">
                <a:solidFill>
                  <a:srgbClr val="000000"/>
                </a:solidFill>
              </a:rPr>
            </a:br>
            <a:r>
              <a:rPr lang="nl" sz="1200">
                <a:solidFill>
                  <a:srgbClr val="000000"/>
                </a:solidFill>
              </a:rPr>
              <a:t>berichten dus erg zorgvuldig.</a:t>
            </a:r>
            <a:endParaRPr sz="1200">
              <a:solidFill>
                <a:srgbClr val="000000"/>
              </a:solidFill>
            </a:endParaRPr>
          </a:p>
          <a:p>
            <a:pPr indent="-304800" lvl="0" marL="457200" rtl="0" algn="l">
              <a:spcBef>
                <a:spcPts val="0"/>
              </a:spcBef>
              <a:spcAft>
                <a:spcPts val="0"/>
              </a:spcAft>
              <a:buClr>
                <a:srgbClr val="000000"/>
              </a:buClr>
              <a:buSzPts val="1200"/>
              <a:buFont typeface="Nunito"/>
              <a:buChar char="●"/>
            </a:pPr>
            <a:r>
              <a:rPr lang="nl" sz="1200">
                <a:solidFill>
                  <a:srgbClr val="000000"/>
                </a:solidFill>
              </a:rPr>
              <a:t>Sociale media gebruik je in de les alleen als je daarvoor </a:t>
            </a:r>
            <a:r>
              <a:rPr lang="nl" sz="1200">
                <a:solidFill>
                  <a:srgbClr val="000000"/>
                </a:solidFill>
              </a:rPr>
              <a:t>toestemming</a:t>
            </a:r>
            <a:r>
              <a:rPr lang="nl" sz="1200">
                <a:solidFill>
                  <a:srgbClr val="000000"/>
                </a:solidFill>
              </a:rPr>
              <a:t> hebt gekregen en dus als</a:t>
            </a:r>
            <a:br>
              <a:rPr lang="nl" sz="1200">
                <a:solidFill>
                  <a:srgbClr val="000000"/>
                </a:solidFill>
              </a:rPr>
            </a:br>
            <a:r>
              <a:rPr lang="nl" sz="1200">
                <a:solidFill>
                  <a:srgbClr val="000000"/>
                </a:solidFill>
              </a:rPr>
              <a:t>het nuttig is voor de les die je volgt.</a:t>
            </a:r>
            <a:endParaRPr sz="1200">
              <a:solidFill>
                <a:srgbClr val="000000"/>
              </a:solidFill>
            </a:endParaRPr>
          </a:p>
          <a:p>
            <a:pPr indent="-304800" lvl="0" marL="457200" rtl="0" algn="l">
              <a:spcBef>
                <a:spcPts val="0"/>
              </a:spcBef>
              <a:spcAft>
                <a:spcPts val="0"/>
              </a:spcAft>
              <a:buClr>
                <a:srgbClr val="000000"/>
              </a:buClr>
              <a:buSzPts val="1200"/>
              <a:buFont typeface="Nunito"/>
              <a:buChar char="●"/>
            </a:pPr>
            <a:r>
              <a:rPr lang="nl" sz="1200">
                <a:solidFill>
                  <a:srgbClr val="000000"/>
                </a:solidFill>
              </a:rPr>
              <a:t>Heb je iets in vertrouwen gehoord over een ander of iets dat een ander kan schaden, dan deel je</a:t>
            </a:r>
            <a:br>
              <a:rPr lang="nl" sz="1200">
                <a:solidFill>
                  <a:srgbClr val="000000"/>
                </a:solidFill>
              </a:rPr>
            </a:br>
            <a:r>
              <a:rPr lang="nl" sz="1200">
                <a:solidFill>
                  <a:srgbClr val="000000"/>
                </a:solidFill>
              </a:rPr>
              <a:t>dat niet met anderen via sociale media.</a:t>
            </a:r>
            <a:endParaRPr sz="1200">
              <a:solidFill>
                <a:srgbClr val="000000"/>
              </a:solidFill>
            </a:endParaRPr>
          </a:p>
          <a:p>
            <a:pPr indent="-304800" lvl="0" marL="457200" rtl="0" algn="l">
              <a:spcBef>
                <a:spcPts val="0"/>
              </a:spcBef>
              <a:spcAft>
                <a:spcPts val="0"/>
              </a:spcAft>
              <a:buClr>
                <a:srgbClr val="000000"/>
              </a:buClr>
              <a:buSzPts val="1200"/>
              <a:buFont typeface="Nunito"/>
              <a:buChar char="●"/>
            </a:pPr>
            <a:r>
              <a:rPr lang="nl" sz="1200">
                <a:solidFill>
                  <a:srgbClr val="000000"/>
                </a:solidFill>
              </a:rPr>
              <a:t>Wil je via sociale media foto’s, filmpjes en/of geluidsfragmenten delen waar anderen ook op</a:t>
            </a:r>
            <a:br>
              <a:rPr lang="nl" sz="1200">
                <a:solidFill>
                  <a:srgbClr val="000000"/>
                </a:solidFill>
              </a:rPr>
            </a:br>
            <a:r>
              <a:rPr lang="nl" sz="1200">
                <a:solidFill>
                  <a:srgbClr val="000000"/>
                </a:solidFill>
              </a:rPr>
              <a:t>staan, dan mag dat alleen als die anderen jou daarvoor persoonlijk toestemming hebben</a:t>
            </a:r>
            <a:br>
              <a:rPr lang="nl" sz="1200">
                <a:solidFill>
                  <a:srgbClr val="000000"/>
                </a:solidFill>
              </a:rPr>
            </a:br>
            <a:r>
              <a:rPr lang="nl" sz="1200">
                <a:solidFill>
                  <a:srgbClr val="000000"/>
                </a:solidFill>
              </a:rPr>
              <a:t>gegeven.</a:t>
            </a:r>
            <a:endParaRPr sz="1200">
              <a:solidFill>
                <a:srgbClr val="000000"/>
              </a:solidFill>
            </a:endParaRPr>
          </a:p>
          <a:p>
            <a:pPr indent="-304800" lvl="0" marL="457200" rtl="0" algn="l">
              <a:spcBef>
                <a:spcPts val="0"/>
              </a:spcBef>
              <a:spcAft>
                <a:spcPts val="0"/>
              </a:spcAft>
              <a:buClr>
                <a:srgbClr val="000000"/>
              </a:buClr>
              <a:buSzPts val="1200"/>
              <a:buFont typeface="Nunito"/>
              <a:buChar char="●"/>
            </a:pPr>
            <a:r>
              <a:rPr lang="nl" sz="1200">
                <a:solidFill>
                  <a:srgbClr val="000000"/>
                </a:solidFill>
              </a:rPr>
              <a:t>We accepteren niet dat sociale media gebruikt worden om anderen te pesten, te kwetsen, te</a:t>
            </a:r>
            <a:br>
              <a:rPr lang="nl" sz="1200">
                <a:solidFill>
                  <a:srgbClr val="000000"/>
                </a:solidFill>
              </a:rPr>
            </a:br>
            <a:r>
              <a:rPr lang="nl" sz="1200">
                <a:solidFill>
                  <a:srgbClr val="000000"/>
                </a:solidFill>
              </a:rPr>
              <a:t>stalken, te bedreigen, zwart te maken of op een andere manier te beschadigen.</a:t>
            </a:r>
            <a:endParaRPr sz="1200">
              <a:solidFill>
                <a:srgbClr val="000000"/>
              </a:solidFill>
            </a:endParaRPr>
          </a:p>
          <a:p>
            <a:pPr indent="-304800" lvl="0" marL="457200" rtl="0" algn="l">
              <a:spcBef>
                <a:spcPts val="0"/>
              </a:spcBef>
              <a:spcAft>
                <a:spcPts val="0"/>
              </a:spcAft>
              <a:buClr>
                <a:srgbClr val="000000"/>
              </a:buClr>
              <a:buSzPts val="1200"/>
              <a:buFont typeface="Nunito"/>
              <a:buChar char="●"/>
            </a:pPr>
            <a:r>
              <a:rPr lang="nl" sz="1200">
                <a:solidFill>
                  <a:srgbClr val="000000"/>
                </a:solidFill>
              </a:rPr>
              <a:t>Als je je niet aan deze normale fatsoensnormen houdt, worden er op school maatregelen</a:t>
            </a:r>
            <a:br>
              <a:rPr lang="nl" sz="1200">
                <a:solidFill>
                  <a:srgbClr val="000000"/>
                </a:solidFill>
              </a:rPr>
            </a:br>
            <a:r>
              <a:rPr lang="nl" sz="1200">
                <a:solidFill>
                  <a:srgbClr val="000000"/>
                </a:solidFill>
              </a:rPr>
              <a:t>genomen.</a:t>
            </a:r>
            <a:endParaRPr sz="1200">
              <a:solidFill>
                <a:srgbClr val="000000"/>
              </a:solidFill>
            </a:endParaRPr>
          </a:p>
          <a:p>
            <a:pPr indent="0" lvl="0" marL="0" rtl="0" algn="l">
              <a:spcBef>
                <a:spcPts val="1200"/>
              </a:spcBef>
              <a:spcAft>
                <a:spcPts val="0"/>
              </a:spcAft>
              <a:buNone/>
            </a:pPr>
            <a:r>
              <a:rPr lang="nl" sz="1200">
                <a:solidFill>
                  <a:srgbClr val="000000"/>
                </a:solidFill>
              </a:rPr>
              <a:t>Als je met jouw gebruik van sociale media strafrechtelijk de fout ingaat , kunnen de school en/of andere beschadigde personen hiervan aangifte doen bij de politie.</a:t>
            </a:r>
            <a:endParaRPr sz="1200">
              <a:solidFill>
                <a:srgbClr val="000000"/>
              </a:solidFill>
            </a:endParaRPr>
          </a:p>
          <a:p>
            <a:pPr indent="0" lvl="0" marL="0" rtl="0" algn="l">
              <a:spcBef>
                <a:spcPts val="12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Het perfecte plaatje</a:t>
            </a:r>
            <a:endParaRPr/>
          </a:p>
        </p:txBody>
      </p:sp>
      <p:pic>
        <p:nvPicPr>
          <p:cNvPr id="153" name="Google Shape;153;p27"/>
          <p:cNvPicPr preferRelativeResize="0"/>
          <p:nvPr/>
        </p:nvPicPr>
        <p:blipFill>
          <a:blip r:embed="rId3">
            <a:alphaModFix/>
          </a:blip>
          <a:stretch>
            <a:fillRect/>
          </a:stretch>
        </p:blipFill>
        <p:spPr>
          <a:xfrm>
            <a:off x="2492275" y="2388900"/>
            <a:ext cx="1854600" cy="1846290"/>
          </a:xfrm>
          <a:prstGeom prst="rect">
            <a:avLst/>
          </a:prstGeom>
          <a:noFill/>
          <a:ln>
            <a:noFill/>
          </a:ln>
        </p:spPr>
      </p:pic>
      <p:pic>
        <p:nvPicPr>
          <p:cNvPr id="154" name="Google Shape;154;p27"/>
          <p:cNvPicPr preferRelativeResize="0"/>
          <p:nvPr/>
        </p:nvPicPr>
        <p:blipFill>
          <a:blip r:embed="rId4">
            <a:alphaModFix/>
          </a:blip>
          <a:stretch>
            <a:fillRect/>
          </a:stretch>
        </p:blipFill>
        <p:spPr>
          <a:xfrm>
            <a:off x="4525173" y="2388901"/>
            <a:ext cx="1854600" cy="1854575"/>
          </a:xfrm>
          <a:prstGeom prst="rect">
            <a:avLst/>
          </a:prstGeom>
          <a:noFill/>
          <a:ln>
            <a:noFill/>
          </a:ln>
        </p:spPr>
      </p:pic>
      <p:pic>
        <p:nvPicPr>
          <p:cNvPr id="155" name="Google Shape;155;p27"/>
          <p:cNvPicPr preferRelativeResize="0"/>
          <p:nvPr/>
        </p:nvPicPr>
        <p:blipFill>
          <a:blip r:embed="rId5">
            <a:alphaModFix/>
          </a:blip>
          <a:stretch>
            <a:fillRect/>
          </a:stretch>
        </p:blipFill>
        <p:spPr>
          <a:xfrm>
            <a:off x="459378" y="2385050"/>
            <a:ext cx="1718525" cy="1718525"/>
          </a:xfrm>
          <a:prstGeom prst="rect">
            <a:avLst/>
          </a:prstGeom>
          <a:noFill/>
          <a:ln>
            <a:noFill/>
          </a:ln>
        </p:spPr>
      </p:pic>
      <p:pic>
        <p:nvPicPr>
          <p:cNvPr id="156" name="Google Shape;156;p27"/>
          <p:cNvPicPr preferRelativeResize="0"/>
          <p:nvPr/>
        </p:nvPicPr>
        <p:blipFill>
          <a:blip r:embed="rId6">
            <a:alphaModFix/>
          </a:blip>
          <a:stretch>
            <a:fillRect/>
          </a:stretch>
        </p:blipFill>
        <p:spPr>
          <a:xfrm>
            <a:off x="6920028" y="2456928"/>
            <a:ext cx="1718525" cy="171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Sexting</a:t>
            </a:r>
            <a:endParaRPr/>
          </a:p>
        </p:txBody>
      </p:sp>
      <p:sp>
        <p:nvSpPr>
          <p:cNvPr id="162" name="Google Shape;162;p28"/>
          <p:cNvSpPr txBox="1"/>
          <p:nvPr>
            <p:ph idx="1" type="body"/>
          </p:nvPr>
        </p:nvSpPr>
        <p:spPr>
          <a:xfrm>
            <a:off x="1303800" y="1496775"/>
            <a:ext cx="7030500" cy="30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700"/>
              <a:t>Wat is sexting?</a:t>
            </a:r>
            <a:endParaRPr sz="1700"/>
          </a:p>
          <a:p>
            <a:pPr indent="0" lvl="0" marL="0" rtl="0" algn="l">
              <a:spcBef>
                <a:spcPts val="1600"/>
              </a:spcBef>
              <a:spcAft>
                <a:spcPts val="0"/>
              </a:spcAft>
              <a:buNone/>
            </a:pPr>
            <a:r>
              <a:rPr lang="nl" sz="1700"/>
              <a:t>Wat zijn de risico’s van sexting?</a:t>
            </a:r>
            <a:endParaRPr sz="1700"/>
          </a:p>
          <a:p>
            <a:pPr indent="0" lvl="0" marL="0" rtl="0" algn="l">
              <a:spcBef>
                <a:spcPts val="1600"/>
              </a:spcBef>
              <a:spcAft>
                <a:spcPts val="0"/>
              </a:spcAft>
              <a:buNone/>
            </a:pPr>
            <a:r>
              <a:rPr lang="nl" sz="1700"/>
              <a:t>Wat is shame-sexting?</a:t>
            </a:r>
            <a:endParaRPr sz="1700"/>
          </a:p>
          <a:p>
            <a:pPr indent="0" lvl="0" marL="0" rtl="0" algn="l">
              <a:spcBef>
                <a:spcPts val="1600"/>
              </a:spcBef>
              <a:spcAft>
                <a:spcPts val="0"/>
              </a:spcAft>
              <a:buNone/>
            </a:pPr>
            <a:r>
              <a:rPr lang="nl" sz="1700"/>
              <a:t>Veilige sexting? Kan dit?</a:t>
            </a:r>
            <a:endParaRPr sz="1700"/>
          </a:p>
          <a:p>
            <a:pPr indent="0" lvl="0" marL="0" rtl="0" algn="l">
              <a:spcBef>
                <a:spcPts val="1600"/>
              </a:spcBef>
              <a:spcAft>
                <a:spcPts val="1600"/>
              </a:spcAft>
              <a:buNone/>
            </a:pPr>
            <a:r>
              <a:t/>
            </a:r>
            <a:endParaRPr/>
          </a:p>
        </p:txBody>
      </p:sp>
      <p:pic>
        <p:nvPicPr>
          <p:cNvPr id="163" name="Google Shape;163;p28"/>
          <p:cNvPicPr preferRelativeResize="0"/>
          <p:nvPr/>
        </p:nvPicPr>
        <p:blipFill>
          <a:blip r:embed="rId3">
            <a:alphaModFix/>
          </a:blip>
          <a:stretch>
            <a:fillRect/>
          </a:stretch>
        </p:blipFill>
        <p:spPr>
          <a:xfrm>
            <a:off x="6237800" y="830025"/>
            <a:ext cx="2096500" cy="3818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Wat zou jij doen?</a:t>
            </a:r>
            <a:endParaRPr/>
          </a:p>
        </p:txBody>
      </p:sp>
      <p:sp>
        <p:nvSpPr>
          <p:cNvPr id="169" name="Google Shape;169;p29"/>
          <p:cNvSpPr txBox="1"/>
          <p:nvPr>
            <p:ph idx="1" type="body"/>
          </p:nvPr>
        </p:nvSpPr>
        <p:spPr>
          <a:xfrm>
            <a:off x="1303800" y="1597875"/>
            <a:ext cx="7030500" cy="2934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AutoNum type="arabicPeriod"/>
            </a:pPr>
            <a:r>
              <a:rPr lang="nl" sz="1900"/>
              <a:t>Wat zou jij doen als je een naaktfoto ontvangt? of Hoort/Ziet dat deze wordt verspreid?</a:t>
            </a:r>
            <a:endParaRPr sz="1900"/>
          </a:p>
          <a:p>
            <a:pPr indent="-349250" lvl="0" marL="457200" rtl="0" algn="l">
              <a:spcBef>
                <a:spcPts val="0"/>
              </a:spcBef>
              <a:spcAft>
                <a:spcPts val="0"/>
              </a:spcAft>
              <a:buSzPts val="1900"/>
              <a:buAutoNum type="arabicPeriod"/>
            </a:pPr>
            <a:r>
              <a:rPr lang="nl" sz="1900"/>
              <a:t>Hoe denk je dat de persoon in kwestie zich voelt?</a:t>
            </a:r>
            <a:endParaRPr sz="1900"/>
          </a:p>
          <a:p>
            <a:pPr indent="-349250" lvl="0" marL="457200" rtl="0" algn="l">
              <a:spcBef>
                <a:spcPts val="0"/>
              </a:spcBef>
              <a:spcAft>
                <a:spcPts val="0"/>
              </a:spcAft>
              <a:buSzPts val="1900"/>
              <a:buAutoNum type="arabicPeriod"/>
            </a:pPr>
            <a:r>
              <a:rPr lang="nl" sz="1900"/>
              <a:t>Hoe kan zo’n situatie voorkomen worden?</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Cyberpesten</a:t>
            </a:r>
            <a:endParaRPr/>
          </a:p>
        </p:txBody>
      </p:sp>
      <p:sp>
        <p:nvSpPr>
          <p:cNvPr id="175" name="Google Shape;175;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Wat is cyberpesten?</a:t>
            </a:r>
            <a:endParaRPr/>
          </a:p>
          <a:p>
            <a:pPr indent="-342900" lvl="0" marL="457200" rtl="0" algn="l">
              <a:spcBef>
                <a:spcPts val="0"/>
              </a:spcBef>
              <a:spcAft>
                <a:spcPts val="0"/>
              </a:spcAft>
              <a:buSzPts val="1800"/>
              <a:buChar char="-"/>
            </a:pPr>
            <a:r>
              <a:rPr lang="nl"/>
              <a:t>Waar kom je het vaak tegen?</a:t>
            </a:r>
            <a:endParaRPr/>
          </a:p>
          <a:p>
            <a:pPr indent="-342900" lvl="0" marL="457200" rtl="0" algn="l">
              <a:spcBef>
                <a:spcPts val="0"/>
              </a:spcBef>
              <a:spcAft>
                <a:spcPts val="0"/>
              </a:spcAft>
              <a:buSzPts val="1800"/>
              <a:buChar char="-"/>
            </a:pPr>
            <a:r>
              <a:rPr lang="nl"/>
              <a:t>Noem een paar voorbeelden.</a:t>
            </a:r>
            <a:endParaRPr/>
          </a:p>
          <a:p>
            <a:pPr indent="-342900" lvl="0" marL="457200" rtl="0" algn="l">
              <a:spcBef>
                <a:spcPts val="0"/>
              </a:spcBef>
              <a:spcAft>
                <a:spcPts val="0"/>
              </a:spcAft>
              <a:buSzPts val="1800"/>
              <a:buChar char="-"/>
            </a:pPr>
            <a:r>
              <a:rPr lang="nl"/>
              <a:t>Wat doe jij als je ziet/hoort dat dit bij een klasgenoot gebeurt?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ZOOM</a:t>
            </a:r>
            <a:endParaRPr/>
          </a:p>
        </p:txBody>
      </p:sp>
      <p:sp>
        <p:nvSpPr>
          <p:cNvPr id="181" name="Google Shape;181;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Hoe ga jij om met ZOOM?</a:t>
            </a:r>
            <a:endParaRPr/>
          </a:p>
          <a:p>
            <a:pPr indent="-342900" lvl="0" marL="457200" rtl="0" algn="l">
              <a:spcBef>
                <a:spcPts val="0"/>
              </a:spcBef>
              <a:spcAft>
                <a:spcPts val="0"/>
              </a:spcAft>
              <a:buSzPts val="1800"/>
              <a:buChar char="-"/>
            </a:pPr>
            <a:r>
              <a:rPr lang="nl"/>
              <a:t>Wat voor profile pic gebruik jij hiervoor?</a:t>
            </a:r>
            <a:r>
              <a:rPr lang="nl"/>
              <a:t>Camera aan of uit? Noem een paar voordelen en een paar nadelen.</a:t>
            </a:r>
            <a:endParaRPr/>
          </a:p>
          <a:p>
            <a:pPr indent="-342900" lvl="0" marL="457200" rtl="0" algn="l">
              <a:spcBef>
                <a:spcPts val="0"/>
              </a:spcBef>
              <a:spcAft>
                <a:spcPts val="0"/>
              </a:spcAft>
              <a:buSzPts val="1800"/>
              <a:buChar char="-"/>
            </a:pPr>
            <a:r>
              <a:rPr lang="nl"/>
              <a:t>Waar volg jij je ZOOM les? Waar let jij op?Wat doe je als jij screenshots of doorgestuurde foto’s krijgt van een docent/leerling die les geeft/volgt via ZOOM? Wie is waar verantwoordelijk voor?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Doelen</a:t>
            </a:r>
            <a:endParaRPr/>
          </a:p>
        </p:txBody>
      </p:sp>
      <p:sp>
        <p:nvSpPr>
          <p:cNvPr id="73" name="Google Shape;73;p14"/>
          <p:cNvSpPr txBox="1"/>
          <p:nvPr>
            <p:ph idx="1" type="body"/>
          </p:nvPr>
        </p:nvSpPr>
        <p:spPr>
          <a:xfrm>
            <a:off x="1303800" y="1524000"/>
            <a:ext cx="7030500" cy="30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2100"/>
              <a:t>Aan de hand van de 3 W; </a:t>
            </a:r>
            <a:endParaRPr sz="2100"/>
          </a:p>
          <a:p>
            <a:pPr indent="-361950" lvl="0" marL="457200" rtl="0" algn="l">
              <a:spcBef>
                <a:spcPts val="1600"/>
              </a:spcBef>
              <a:spcAft>
                <a:spcPts val="0"/>
              </a:spcAft>
              <a:buSzPts val="2100"/>
              <a:buChar char="●"/>
            </a:pPr>
            <a:r>
              <a:rPr lang="nl" sz="2100"/>
              <a:t>Weten</a:t>
            </a:r>
            <a:endParaRPr sz="2100"/>
          </a:p>
          <a:p>
            <a:pPr indent="-361950" lvl="0" marL="457200" rtl="0" algn="l">
              <a:spcBef>
                <a:spcPts val="0"/>
              </a:spcBef>
              <a:spcAft>
                <a:spcPts val="0"/>
              </a:spcAft>
              <a:buSzPts val="2100"/>
              <a:buChar char="●"/>
            </a:pPr>
            <a:r>
              <a:rPr lang="nl" sz="2100"/>
              <a:t>Warmte</a:t>
            </a:r>
            <a:endParaRPr sz="2100"/>
          </a:p>
          <a:p>
            <a:pPr indent="-361950" lvl="0" marL="457200" rtl="0" algn="l">
              <a:spcBef>
                <a:spcPts val="0"/>
              </a:spcBef>
              <a:spcAft>
                <a:spcPts val="0"/>
              </a:spcAft>
              <a:buSzPts val="2100"/>
              <a:buChar char="●"/>
            </a:pPr>
            <a:r>
              <a:rPr lang="nl" sz="2100"/>
              <a:t>Waarden</a:t>
            </a:r>
            <a:endParaRPr sz="2100"/>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Hoe ga jij met anderen om op social media?</a:t>
            </a:r>
            <a:endParaRPr/>
          </a:p>
        </p:txBody>
      </p:sp>
      <p:sp>
        <p:nvSpPr>
          <p:cNvPr id="187" name="Google Shape;187;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Wie maakt er wel eens screenshots van posts van anderen? </a:t>
            </a:r>
            <a:endParaRPr/>
          </a:p>
          <a:p>
            <a:pPr indent="-342900" lvl="0" marL="457200" rtl="0" algn="l">
              <a:spcBef>
                <a:spcPts val="0"/>
              </a:spcBef>
              <a:spcAft>
                <a:spcPts val="0"/>
              </a:spcAft>
              <a:buSzPts val="1800"/>
              <a:buChar char="-"/>
            </a:pPr>
            <a:r>
              <a:rPr lang="nl"/>
              <a:t>Wat doe je als jij screenshots of doorgestuurde foto’s krijgt? Wie is waar verantwoordelijk voor? </a:t>
            </a:r>
            <a:endParaRPr/>
          </a:p>
          <a:p>
            <a:pPr indent="-342900" lvl="0" marL="457200" rtl="0" algn="l">
              <a:spcBef>
                <a:spcPts val="0"/>
              </a:spcBef>
              <a:spcAft>
                <a:spcPts val="0"/>
              </a:spcAft>
              <a:buSzPts val="1800"/>
              <a:buChar char="-"/>
            </a:pPr>
            <a:r>
              <a:rPr lang="nl"/>
              <a:t>Bekijk je eigen social media eens. Welke posts zouden voor iemand anders kwetsend kunnen zijn? </a:t>
            </a:r>
            <a:endParaRPr/>
          </a:p>
          <a:p>
            <a:pPr indent="-342900" lvl="0" marL="457200" rtl="0" algn="l">
              <a:spcBef>
                <a:spcPts val="0"/>
              </a:spcBef>
              <a:spcAft>
                <a:spcPts val="0"/>
              </a:spcAft>
              <a:buSzPts val="1800"/>
              <a:buChar char="-"/>
            </a:pPr>
            <a:r>
              <a:rPr lang="nl"/>
              <a:t>Onthoud dat het een glijdende schaal is. Als je eenmaal met A begint als grap dan is B een minder grote stap, C is ook snel gemaakt en voor je het weet zit je in een spiraal waar je niet meer uit raakt. </a:t>
            </a:r>
            <a:endParaRPr/>
          </a:p>
          <a:p>
            <a:pPr indent="-342900" lvl="0" marL="457200" rtl="0" algn="l">
              <a:spcBef>
                <a:spcPts val="0"/>
              </a:spcBef>
              <a:spcAft>
                <a:spcPts val="0"/>
              </a:spcAft>
              <a:buSzPts val="1800"/>
              <a:buChar char="-"/>
            </a:pPr>
            <a:r>
              <a:rPr lang="nl"/>
              <a:t>Is wat jij post afhankelijk van je volgers? Gedraag jij je bijvoorbeeld anders op media waar je ouders je ook volgen dan op plekken waar alleen je vrienden je zien?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Wat te doen als jou iets overkomt? Of er gaat iets fout.</a:t>
            </a:r>
            <a:endParaRPr/>
          </a:p>
        </p:txBody>
      </p:sp>
      <p:sp>
        <p:nvSpPr>
          <p:cNvPr id="193" name="Google Shape;193;p3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nl" sz="1100"/>
              <a:t>Soms gaan er dingen niet goed. Dit kan op allerlei manieren. Flauwe comments, doorgestuurde foto’s, privé informatie die uitgelekt is, cyberpesten, ongewenste berichten en foto’s van mensen die je wel/niet kent etc. En dan? </a:t>
            </a:r>
            <a:endParaRPr sz="1100"/>
          </a:p>
          <a:p>
            <a:pPr indent="-298450" lvl="0" marL="457200" rtl="0" algn="l">
              <a:spcBef>
                <a:spcPts val="1600"/>
              </a:spcBef>
              <a:spcAft>
                <a:spcPts val="0"/>
              </a:spcAft>
              <a:buSzPts val="1100"/>
              <a:buChar char="-"/>
            </a:pPr>
            <a:r>
              <a:rPr lang="nl" sz="1100" u="sng">
                <a:solidFill>
                  <a:schemeClr val="accent5"/>
                </a:solidFill>
                <a:hlinkClick r:id="rId3">
                  <a:extLst>
                    <a:ext uri="{A12FA001-AC4F-418D-AE19-62706E023703}">
                      <ahyp:hlinkClr val="tx"/>
                    </a:ext>
                  </a:extLst>
                </a:hlinkClick>
              </a:rPr>
              <a:t>vertrouwenspersoon@isendoorn.nl</a:t>
            </a:r>
            <a:r>
              <a:rPr lang="nl" sz="1100"/>
              <a:t> → mw Smit of dhr Tabois </a:t>
            </a:r>
            <a:endParaRPr sz="1100"/>
          </a:p>
          <a:p>
            <a:pPr indent="-298450" lvl="0" marL="457200" rtl="0" algn="l">
              <a:spcBef>
                <a:spcPts val="0"/>
              </a:spcBef>
              <a:spcAft>
                <a:spcPts val="0"/>
              </a:spcAft>
              <a:buSzPts val="1100"/>
              <a:buChar char="-"/>
            </a:pPr>
            <a:r>
              <a:rPr lang="nl" sz="1100"/>
              <a:t>Licht je mentor en/of je ouders in. </a:t>
            </a:r>
            <a:endParaRPr sz="1100"/>
          </a:p>
          <a:p>
            <a:pPr indent="-298450" lvl="0" marL="457200" rtl="0" algn="l">
              <a:spcBef>
                <a:spcPts val="0"/>
              </a:spcBef>
              <a:spcAft>
                <a:spcPts val="0"/>
              </a:spcAft>
              <a:buSzPts val="1100"/>
              <a:buChar char="-"/>
            </a:pPr>
            <a:r>
              <a:rPr lang="nl" sz="1100"/>
              <a:t>Rapporteer pagina’s of gebruikers die ongepaste dingen posten. </a:t>
            </a:r>
            <a:endParaRPr sz="1100"/>
          </a:p>
          <a:p>
            <a:pPr indent="-298450" lvl="0" marL="457200" rtl="0" algn="l">
              <a:spcBef>
                <a:spcPts val="0"/>
              </a:spcBef>
              <a:spcAft>
                <a:spcPts val="0"/>
              </a:spcAft>
              <a:buSzPts val="1100"/>
              <a:buChar char="-"/>
            </a:pPr>
            <a:r>
              <a:rPr lang="nl" sz="1100"/>
              <a:t>Als je al het gesprek aangaat digitaal, houd het netjes en beleefd. Beter is om er niet op in te gaan. </a:t>
            </a:r>
            <a:endParaRPr sz="1100"/>
          </a:p>
          <a:p>
            <a:pPr indent="-298450" lvl="0" marL="457200" rtl="0" algn="l">
              <a:spcBef>
                <a:spcPts val="0"/>
              </a:spcBef>
              <a:spcAft>
                <a:spcPts val="0"/>
              </a:spcAft>
              <a:buSzPts val="1100"/>
              <a:buChar char="-"/>
            </a:pPr>
            <a:r>
              <a:rPr lang="nl" sz="1100"/>
              <a:t>Bewaar de verkeerde of kwetsende posts of foto’s. #receipts. Het gesprek wordt een stuk lastiger als je geen ‘bewijs’ hebt. </a:t>
            </a:r>
            <a:endParaRPr sz="1100"/>
          </a:p>
          <a:p>
            <a:pPr indent="0" lvl="0" marL="0" rtl="0" algn="l">
              <a:spcBef>
                <a:spcPts val="1600"/>
              </a:spcBef>
              <a:spcAft>
                <a:spcPts val="1600"/>
              </a:spcAft>
              <a:buNone/>
            </a:pPr>
            <a:r>
              <a:rPr lang="nl" sz="1100"/>
              <a:t>NOTE: Als iets eenmaal op het internet staat is het (bijna) onmogelijk het er weer af te krijgen. Die grappige, doch misschien politiek incorrecte, post van nu op je 15e kan zomaar op je 25e op een sollicitatiegesprek weer opduiken.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idx="1" type="body"/>
          </p:nvPr>
        </p:nvSpPr>
        <p:spPr>
          <a:xfrm>
            <a:off x="876450" y="488425"/>
            <a:ext cx="7391100" cy="425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3100"/>
              <a:t>Think before you post or reply</a:t>
            </a:r>
            <a:endParaRPr b="1" sz="3100"/>
          </a:p>
          <a:p>
            <a:pPr indent="0" lvl="0" marL="0" rtl="0" algn="ctr">
              <a:spcBef>
                <a:spcPts val="1600"/>
              </a:spcBef>
              <a:spcAft>
                <a:spcPts val="0"/>
              </a:spcAft>
              <a:buNone/>
            </a:pPr>
            <a:r>
              <a:rPr b="1" lang="nl" sz="3100"/>
              <a:t>“Is this photo or comment appropriate to post?”</a:t>
            </a:r>
            <a:endParaRPr b="1" sz="3100"/>
          </a:p>
          <a:p>
            <a:pPr indent="0" lvl="0" marL="0" rtl="0" algn="ctr">
              <a:spcBef>
                <a:spcPts val="1600"/>
              </a:spcBef>
              <a:spcAft>
                <a:spcPts val="0"/>
              </a:spcAft>
              <a:buNone/>
            </a:pPr>
            <a:r>
              <a:rPr b="1" lang="nl" sz="3100"/>
              <a:t>“Is the comment sweet/funny or harmful/sarcastic/belittling/racist?”</a:t>
            </a:r>
            <a:endParaRPr b="1" sz="3100"/>
          </a:p>
          <a:p>
            <a:pPr indent="0" lvl="0" marL="0" rtl="0" algn="ctr">
              <a:spcBef>
                <a:spcPts val="1600"/>
              </a:spcBef>
              <a:spcAft>
                <a:spcPts val="0"/>
              </a:spcAft>
              <a:buNone/>
            </a:pPr>
            <a:r>
              <a:rPr b="1" lang="nl" sz="3100"/>
              <a:t>“Can this post be used against me?”</a:t>
            </a:r>
            <a:endParaRPr b="1" sz="3100"/>
          </a:p>
          <a:p>
            <a:pPr indent="0" lvl="0" marL="0" rtl="0" algn="ctr">
              <a:spcBef>
                <a:spcPts val="1600"/>
              </a:spcBef>
              <a:spcAft>
                <a:spcPts val="1600"/>
              </a:spcAft>
              <a:buNone/>
            </a:pPr>
            <a:r>
              <a:t/>
            </a:r>
            <a:endParaRPr b="1" sz="3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Betrouwbare online hulp</a:t>
            </a:r>
            <a:endParaRPr/>
          </a:p>
        </p:txBody>
      </p:sp>
      <p:sp>
        <p:nvSpPr>
          <p:cNvPr id="204" name="Google Shape;204;p35"/>
          <p:cNvSpPr txBox="1"/>
          <p:nvPr>
            <p:ph idx="1" type="body"/>
          </p:nvPr>
        </p:nvSpPr>
        <p:spPr>
          <a:xfrm>
            <a:off x="937650" y="1597875"/>
            <a:ext cx="7396500" cy="319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sz="1800"/>
              <a:t>www.meldknop.nl – Bij de hand houden!</a:t>
            </a:r>
            <a:endParaRPr sz="1800"/>
          </a:p>
          <a:p>
            <a:pPr indent="-342900" lvl="0" marL="457200" rtl="0" algn="l">
              <a:spcBef>
                <a:spcPts val="0"/>
              </a:spcBef>
              <a:spcAft>
                <a:spcPts val="0"/>
              </a:spcAft>
              <a:buSzPts val="1800"/>
              <a:buChar char="●"/>
            </a:pPr>
            <a:r>
              <a:rPr lang="nl" sz="1800"/>
              <a:t>www.vraaghetdepolitie.nl – Info over strafbaarheid en regelmatig chatten een rechercheur</a:t>
            </a:r>
            <a:endParaRPr sz="1800"/>
          </a:p>
          <a:p>
            <a:pPr indent="-342900" lvl="0" marL="457200" rtl="0" algn="l">
              <a:spcBef>
                <a:spcPts val="0"/>
              </a:spcBef>
              <a:spcAft>
                <a:spcPts val="0"/>
              </a:spcAft>
              <a:buSzPts val="1800"/>
              <a:buChar char="●"/>
            </a:pPr>
            <a:r>
              <a:rPr lang="nl" sz="1800"/>
              <a:t>www.kinderteleloon.nl – Elke dag bereikbaar voor bellen of chatten (tot 18 jaar!)</a:t>
            </a:r>
            <a:endParaRPr sz="1800"/>
          </a:p>
          <a:p>
            <a:pPr indent="-342900" lvl="0" marL="457200" rtl="0" algn="l">
              <a:spcBef>
                <a:spcPts val="0"/>
              </a:spcBef>
              <a:spcAft>
                <a:spcPts val="0"/>
              </a:spcAft>
              <a:buSzPts val="1800"/>
              <a:buChar char="●"/>
            </a:pPr>
            <a:r>
              <a:rPr lang="nl" sz="1800"/>
              <a:t>www.pestweb.nl – Info en hulp over (online) pesten</a:t>
            </a:r>
            <a:endParaRPr sz="1800"/>
          </a:p>
          <a:p>
            <a:pPr indent="-342900" lvl="0" marL="457200" rtl="0" algn="l">
              <a:spcBef>
                <a:spcPts val="0"/>
              </a:spcBef>
              <a:spcAft>
                <a:spcPts val="0"/>
              </a:spcAft>
              <a:buSzPts val="1800"/>
              <a:buChar char="●"/>
            </a:pPr>
            <a:r>
              <a:rPr lang="nl" sz="1800"/>
              <a:t>www.sense.info – Goede info over seks, ook online</a:t>
            </a:r>
            <a:endParaRPr sz="1800"/>
          </a:p>
          <a:p>
            <a:pPr indent="-342900" lvl="0" marL="457200" rtl="0" algn="l">
              <a:spcBef>
                <a:spcPts val="0"/>
              </a:spcBef>
              <a:spcAft>
                <a:spcPts val="0"/>
              </a:spcAft>
              <a:buSzPts val="1800"/>
              <a:buChar char="●"/>
            </a:pPr>
            <a:r>
              <a:rPr lang="nl" sz="1800"/>
              <a:t>www.infovoorjou.nl (12+)</a:t>
            </a:r>
            <a:endParaRPr sz="1800"/>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Credits</a:t>
            </a:r>
            <a:endParaRPr/>
          </a:p>
        </p:txBody>
      </p:sp>
      <p:sp>
        <p:nvSpPr>
          <p:cNvPr id="210" name="Google Shape;210;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rPr lang="nl"/>
              <a:t>Gemaakt door Dilek Bas en Lotte Verspaget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1303800" y="598575"/>
            <a:ext cx="73230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Weten: het social mediaprotocol op het IC</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800"/>
              <a:t>Doel:</a:t>
            </a:r>
            <a:endParaRPr sz="1800"/>
          </a:p>
          <a:p>
            <a:pPr indent="0" lvl="0" marL="0" rtl="0" algn="l">
              <a:spcBef>
                <a:spcPts val="1600"/>
              </a:spcBef>
              <a:spcAft>
                <a:spcPts val="0"/>
              </a:spcAft>
              <a:buNone/>
            </a:pPr>
            <a:r>
              <a:rPr lang="nl" sz="1800"/>
              <a:t>De bepalingen kennen, wat zijn de do’s and don’ts. Ervoor zorgen dat er geen misverstanden zijn. Weten hoe te handelen.</a:t>
            </a:r>
            <a:endParaRPr sz="18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Warmte: de kwetsbaarheid van leerlingen en docenten op social media</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1600"/>
              </a:spcBef>
              <a:spcAft>
                <a:spcPts val="0"/>
              </a:spcAft>
              <a:buNone/>
            </a:pPr>
            <a:r>
              <a:rPr lang="nl" sz="1600"/>
              <a:t>Doel:</a:t>
            </a:r>
            <a:endParaRPr sz="1600"/>
          </a:p>
          <a:p>
            <a:pPr indent="0" lvl="0" marL="0" rtl="0" algn="l">
              <a:spcBef>
                <a:spcPts val="1600"/>
              </a:spcBef>
              <a:spcAft>
                <a:spcPts val="0"/>
              </a:spcAft>
              <a:buNone/>
            </a:pPr>
            <a:r>
              <a:rPr lang="nl" sz="1600"/>
              <a:t>Besef dat je als leerling zelf of in de groep kwetsbaar kan zijn op social media.</a:t>
            </a:r>
            <a:endParaRPr sz="1600"/>
          </a:p>
          <a:p>
            <a:pPr indent="0" lvl="0" marL="0" rtl="0" algn="l">
              <a:spcBef>
                <a:spcPts val="1600"/>
              </a:spcBef>
              <a:spcAft>
                <a:spcPts val="0"/>
              </a:spcAft>
              <a:buNone/>
            </a:pPr>
            <a:r>
              <a:rPr lang="nl" sz="1600"/>
              <a:t>Besef wat de kwetsbaarheid van een docent is op social media.</a:t>
            </a:r>
            <a:endParaRPr sz="1600"/>
          </a:p>
          <a:p>
            <a:pPr indent="0" lvl="0" marL="0" rtl="0" algn="l">
              <a:spcBef>
                <a:spcPts val="1600"/>
              </a:spcBef>
              <a:spcAft>
                <a:spcPts val="0"/>
              </a:spcAft>
              <a:buNone/>
            </a:pPr>
            <a:r>
              <a:rPr lang="nl" sz="1600"/>
              <a:t>Besef dat je met een protocol jezelf en de ander minder kwetsbaar maakt op sociale media.</a:t>
            </a:r>
            <a:endParaRPr sz="16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Waarden: hoe ontwikkel ik mijn eigen handelen op social media</a:t>
            </a:r>
            <a:endParaRPr/>
          </a:p>
        </p:txBody>
      </p:sp>
      <p:sp>
        <p:nvSpPr>
          <p:cNvPr id="91" name="Google Shape;91;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nl" sz="1800"/>
              <a:t>Doel:</a:t>
            </a:r>
            <a:endParaRPr sz="1800"/>
          </a:p>
          <a:p>
            <a:pPr indent="0" lvl="0" marL="0" rtl="0" algn="l">
              <a:spcBef>
                <a:spcPts val="1600"/>
              </a:spcBef>
              <a:spcAft>
                <a:spcPts val="0"/>
              </a:spcAft>
              <a:buNone/>
            </a:pPr>
            <a:r>
              <a:rPr lang="nl" sz="1800"/>
              <a:t>Aan de hand van dilemma’s bepalen wat je eigen do’s and don’ts zijn in het gebruik van social media</a:t>
            </a:r>
            <a:endParaRPr sz="1800"/>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Warmer; wordweb</a:t>
            </a:r>
            <a:endParaRPr/>
          </a:p>
        </p:txBody>
      </p:sp>
      <p:sp>
        <p:nvSpPr>
          <p:cNvPr id="97" name="Google Shape;97;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rPr b="1" lang="nl" sz="2900"/>
              <a:t>Social Media</a:t>
            </a:r>
            <a:endParaRPr b="1" sz="2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Positief of Negatief?</a:t>
            </a:r>
            <a:endParaRPr/>
          </a:p>
        </p:txBody>
      </p:sp>
      <p:sp>
        <p:nvSpPr>
          <p:cNvPr id="103" name="Google Shape;103;p19"/>
          <p:cNvSpPr txBox="1"/>
          <p:nvPr>
            <p:ph idx="1" type="body"/>
          </p:nvPr>
        </p:nvSpPr>
        <p:spPr>
          <a:xfrm>
            <a:off x="843650" y="1836975"/>
            <a:ext cx="7490700" cy="2694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l" sz="1800"/>
              <a:t>Noem positieve en negatieve aspecten van social media gebruik.</a:t>
            </a:r>
            <a:endParaRPr sz="1800"/>
          </a:p>
        </p:txBody>
      </p:sp>
      <p:pic>
        <p:nvPicPr>
          <p:cNvPr id="104" name="Google Shape;104;p19"/>
          <p:cNvPicPr preferRelativeResize="0"/>
          <p:nvPr/>
        </p:nvPicPr>
        <p:blipFill>
          <a:blip r:embed="rId3">
            <a:alphaModFix/>
          </a:blip>
          <a:stretch>
            <a:fillRect/>
          </a:stretch>
        </p:blipFill>
        <p:spPr>
          <a:xfrm>
            <a:off x="5075475" y="2878075"/>
            <a:ext cx="3723449" cy="226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Welke social media gebruik jij eigenlijk? </a:t>
            </a:r>
            <a:endParaRPr/>
          </a:p>
        </p:txBody>
      </p:sp>
      <p:sp>
        <p:nvSpPr>
          <p:cNvPr id="110" name="Google Shape;110;p20"/>
          <p:cNvSpPr txBox="1"/>
          <p:nvPr>
            <p:ph idx="1" type="body"/>
          </p:nvPr>
        </p:nvSpPr>
        <p:spPr>
          <a:xfrm>
            <a:off x="659200" y="1551550"/>
            <a:ext cx="3995100" cy="302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nl"/>
              <a:t>Welk medium gebruik je het meest?</a:t>
            </a:r>
            <a:endParaRPr/>
          </a:p>
          <a:p>
            <a:pPr indent="-342900" lvl="0" marL="457200" rtl="0" algn="l">
              <a:spcBef>
                <a:spcPts val="0"/>
              </a:spcBef>
              <a:spcAft>
                <a:spcPts val="0"/>
              </a:spcAft>
              <a:buSzPts val="1800"/>
              <a:buChar char="-"/>
            </a:pPr>
            <a:r>
              <a:rPr lang="nl"/>
              <a:t>Welk medium heb je wel maar gebruik je eigenlijk niet? </a:t>
            </a:r>
            <a:endParaRPr/>
          </a:p>
          <a:p>
            <a:pPr indent="-342900" lvl="0" marL="457200" rtl="0" algn="l">
              <a:spcBef>
                <a:spcPts val="0"/>
              </a:spcBef>
              <a:spcAft>
                <a:spcPts val="0"/>
              </a:spcAft>
              <a:buSzPts val="1800"/>
              <a:buChar char="-"/>
            </a:pPr>
            <a:r>
              <a:rPr lang="nl"/>
              <a:t>Hoe digitaal vaardig ben jij en zijn jouw ouders? </a:t>
            </a:r>
            <a:endParaRPr/>
          </a:p>
          <a:p>
            <a:pPr indent="-342900" lvl="0" marL="457200" rtl="0" algn="l">
              <a:spcBef>
                <a:spcPts val="0"/>
              </a:spcBef>
              <a:spcAft>
                <a:spcPts val="0"/>
              </a:spcAft>
              <a:buSzPts val="1800"/>
              <a:buChar char="-"/>
            </a:pPr>
            <a:r>
              <a:rPr lang="nl"/>
              <a:t>Wat denken ‘oude mensen’ over jullie social media gedrag wat absoluut NIET waar is? </a:t>
            </a:r>
            <a:endParaRPr/>
          </a:p>
        </p:txBody>
      </p:sp>
      <p:pic>
        <p:nvPicPr>
          <p:cNvPr id="111" name="Google Shape;111;p20"/>
          <p:cNvPicPr preferRelativeResize="0"/>
          <p:nvPr/>
        </p:nvPicPr>
        <p:blipFill>
          <a:blip r:embed="rId3">
            <a:alphaModFix/>
          </a:blip>
          <a:stretch>
            <a:fillRect/>
          </a:stretch>
        </p:blipFill>
        <p:spPr>
          <a:xfrm>
            <a:off x="6268413" y="2397150"/>
            <a:ext cx="2113238" cy="2070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Starter; stellingen</a:t>
            </a:r>
            <a:endParaRPr/>
          </a:p>
        </p:txBody>
      </p:sp>
      <p:sp>
        <p:nvSpPr>
          <p:cNvPr id="117" name="Google Shape;117;p21"/>
          <p:cNvSpPr txBox="1"/>
          <p:nvPr>
            <p:ph idx="1" type="body"/>
          </p:nvPr>
        </p:nvSpPr>
        <p:spPr>
          <a:xfrm>
            <a:off x="557900" y="1597875"/>
            <a:ext cx="77763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t>Steek je hand op als je het eens bent met de volgende stellingen over social media</a:t>
            </a:r>
            <a:endParaRPr sz="1600"/>
          </a:p>
          <a:p>
            <a:pPr indent="0" lvl="0" marL="0" rtl="0" algn="l">
              <a:spcBef>
                <a:spcPts val="1600"/>
              </a:spcBef>
              <a:spcAft>
                <a:spcPts val="0"/>
              </a:spcAft>
              <a:buNone/>
            </a:pPr>
            <a:r>
              <a:rPr lang="nl" sz="1600"/>
              <a:t>of </a:t>
            </a:r>
            <a:endParaRPr sz="1600"/>
          </a:p>
          <a:p>
            <a:pPr indent="0" lvl="0" marL="0" rtl="0" algn="l">
              <a:spcBef>
                <a:spcPts val="1600"/>
              </a:spcBef>
              <a:spcAft>
                <a:spcPts val="0"/>
              </a:spcAft>
              <a:buNone/>
            </a:pPr>
            <a:r>
              <a:rPr lang="nl" sz="1600"/>
              <a:t>Sta allemaal op en ga naar links als je het eens bent met de stelling of ga naar rechts als je het oneens bent met de stelling</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rPr lang="nl" sz="1600"/>
              <a:t>Vergeet niet dat je moet kunnen uitleggen waarom je het eens of oneens bent</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