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1C2E5FC-99BE-4200-A543-986273A8EAD3}">
  <a:tblStyle styleId="{81C2E5FC-99BE-4200-A543-986273A8EAD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IO1oJAERO-1B8-3LKlqHA5_0SlWRGqMFfHzXmUEBCow/edit?usp=sharing"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Bekijk ook de handleiding bij deze mentorles: </a:t>
            </a:r>
            <a:r>
              <a:rPr lang="nl" u="sng">
                <a:solidFill>
                  <a:schemeClr val="hlink"/>
                </a:solidFill>
                <a:hlinkClick r:id="rId2"/>
              </a:rPr>
              <a:t>KLIK HIER</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7f442d4af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7f442d4af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7f442d4af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7f442d4af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7f442d4af9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7f442d4af9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7f442d4af9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7f442d4af9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7f442d4af9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7f442d4af9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7f442d4af9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7f442d4af9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7f442d4af9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7f442d4af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7f442d4af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7f442d4af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7330038983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7330038983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7330038983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7330038983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604fb217b9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604fb217b9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7f442d4af9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7f442d4af9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60236aee13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60236aee13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61d4e3576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61d4e3576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7f442d4af9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7f442d4af9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7efec7b7a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7efec7b7a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7f442d4af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7f442d4af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Laat leerlingen proberen te bedenken wat de docent bedoeld heeft.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7f5182f03f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7f5182f03f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chemeClr val="dk1"/>
                </a:solidFill>
              </a:rPr>
              <a:t>Kern: het gaat om inspanning en niet om talent, dus ook bij feedback.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7f5182f03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7f5182f03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bba519dc2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8bba519dc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7f5182f03f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7f5182f03f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Vertel je leerlingen dat fouten geweldig zijn. Doe voor hoe je fouten maakt. Door fouten toe te geven toon je je groeimindset.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3" name="Google Shape;13;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8" name="Google Shape;48;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7" name="Google Shape;17;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0" name="Google Shape;20;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1" name="Google Shape;21;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lingbespreking.nl"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6" name="Google Shape;26;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9" name="Google Shape;29;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3" name="Google Shape;33;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6" name="Google Shape;36;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40" name="Google Shape;40;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41" name="Google Shape;41;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0.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pic>
        <p:nvPicPr>
          <p:cNvPr id="9" name="Google Shape;9;p1"/>
          <p:cNvPicPr preferRelativeResize="0"/>
          <p:nvPr/>
        </p:nvPicPr>
        <p:blipFill>
          <a:blip r:embed="rId1">
            <a:alphaModFix amt="51000"/>
          </a:blip>
          <a:stretch>
            <a:fillRect/>
          </a:stretch>
        </p:blipFill>
        <p:spPr>
          <a:xfrm>
            <a:off x="0" y="3268350"/>
            <a:ext cx="2749375" cy="1871825"/>
          </a:xfrm>
          <a:prstGeom prst="rect">
            <a:avLst/>
          </a:prstGeom>
          <a:noFill/>
          <a:ln>
            <a:noFill/>
          </a:ln>
        </p:spPr>
      </p:pic>
      <p:cxnSp>
        <p:nvCxnSpPr>
          <p:cNvPr id="10" name="Google Shape;10;p1"/>
          <p:cNvCxnSpPr/>
          <p:nvPr/>
        </p:nvCxnSpPr>
        <p:spPr>
          <a:xfrm>
            <a:off x="0" y="5143500"/>
            <a:ext cx="9144000" cy="0"/>
          </a:xfrm>
          <a:prstGeom prst="straightConnector1">
            <a:avLst/>
          </a:prstGeom>
          <a:noFill/>
          <a:ln cap="flat" cmpd="sng" w="76200">
            <a:solidFill>
              <a:srgbClr val="6A94C4"/>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7.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8.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8.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6.png"/><Relationship Id="rId6"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JA7G7AV-LT8" TargetMode="Externa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idx="4294967295" type="title"/>
          </p:nvPr>
        </p:nvSpPr>
        <p:spPr>
          <a:xfrm>
            <a:off x="271925" y="663025"/>
            <a:ext cx="8801700" cy="19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nl" sz="3600"/>
              <a:t>MENTORLES</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rPr i="1" lang="nl" sz="1800"/>
              <a:t>Feedback ontvangen &amp; Plan van Aanpak schrijven</a:t>
            </a:r>
            <a:endParaRPr i="1" sz="1800"/>
          </a:p>
          <a:p>
            <a:pPr indent="0" lvl="0" marL="0" rtl="0" algn="l">
              <a:spcBef>
                <a:spcPts val="0"/>
              </a:spcBef>
              <a:spcAft>
                <a:spcPts val="0"/>
              </a:spcAft>
              <a:buNone/>
            </a:pPr>
            <a:r>
              <a:t/>
            </a:r>
            <a:endParaRPr b="1"/>
          </a:p>
        </p:txBody>
      </p:sp>
      <p:pic>
        <p:nvPicPr>
          <p:cNvPr descr="Afbeeldingsresultaat voor feedback" id="57" name="Google Shape;57;p13"/>
          <p:cNvPicPr preferRelativeResize="0"/>
          <p:nvPr/>
        </p:nvPicPr>
        <p:blipFill>
          <a:blip r:embed="rId3">
            <a:alphaModFix/>
          </a:blip>
          <a:stretch>
            <a:fillRect/>
          </a:stretch>
        </p:blipFill>
        <p:spPr>
          <a:xfrm>
            <a:off x="1876425" y="1275825"/>
            <a:ext cx="5391150" cy="2019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Omgaan met feedback</a:t>
            </a:r>
            <a:endParaRPr b="1"/>
          </a:p>
        </p:txBody>
      </p:sp>
      <p:sp>
        <p:nvSpPr>
          <p:cNvPr id="119" name="Google Shape;119;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a:t>Het kan natuurlijk zijn dat je het niet eens bent met de feedback van je vakdocent. Bespreek dat met de docent op een nette manier, of ga er op in binnen je Plan van Aanpak. </a:t>
            </a:r>
            <a:endParaRPr/>
          </a:p>
          <a:p>
            <a:pPr indent="-342900" lvl="0" marL="457200" rtl="0" algn="l">
              <a:lnSpc>
                <a:spcPct val="150000"/>
              </a:lnSpc>
              <a:spcBef>
                <a:spcPts val="0"/>
              </a:spcBef>
              <a:spcAft>
                <a:spcPts val="0"/>
              </a:spcAft>
              <a:buSzPts val="1800"/>
              <a:buChar char="-"/>
            </a:pPr>
            <a:r>
              <a:rPr lang="nl"/>
              <a:t>Feedback (het stoplicht en de opmerking van je vakdocent) is een </a:t>
            </a:r>
            <a:r>
              <a:rPr b="1" lang="nl"/>
              <a:t>goed bedoeld signaal</a:t>
            </a:r>
            <a:r>
              <a:rPr lang="nl"/>
              <a:t> van je vakdocent over hoe het met jou gaat. </a:t>
            </a:r>
            <a:endParaRPr/>
          </a:p>
          <a:p>
            <a:pPr indent="-342900" lvl="0" marL="457200" rtl="0" algn="l">
              <a:lnSpc>
                <a:spcPct val="150000"/>
              </a:lnSpc>
              <a:spcBef>
                <a:spcPts val="0"/>
              </a:spcBef>
              <a:spcAft>
                <a:spcPts val="0"/>
              </a:spcAft>
              <a:buSzPts val="1800"/>
              <a:buChar char="-"/>
            </a:pPr>
            <a:r>
              <a:rPr lang="nl"/>
              <a:t>De feedback kan over van alles gaan; vaak over je </a:t>
            </a:r>
            <a:r>
              <a:rPr b="1" lang="nl"/>
              <a:t>resultaten, gedrag en motivatie</a:t>
            </a:r>
            <a:r>
              <a:rPr lang="nl"/>
              <a:t>.</a:t>
            </a:r>
            <a:endParaRPr/>
          </a:p>
          <a:p>
            <a:pPr indent="-342900" lvl="0" marL="457200" rtl="0" algn="l">
              <a:spcBef>
                <a:spcPts val="0"/>
              </a:spcBef>
              <a:spcAft>
                <a:spcPts val="0"/>
              </a:spcAft>
              <a:buSzPts val="1800"/>
              <a:buChar char="-"/>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3"/>
          <p:cNvSpPr txBox="1"/>
          <p:nvPr>
            <p:ph type="title"/>
          </p:nvPr>
        </p:nvSpPr>
        <p:spPr>
          <a:xfrm>
            <a:off x="-170775" y="445025"/>
            <a:ext cx="8008500" cy="5727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rPr b="1" lang="nl"/>
              <a:t>2. Plan van Aanpak (PvA)</a:t>
            </a:r>
            <a:endParaRPr b="1"/>
          </a:p>
          <a:p>
            <a:pPr indent="0" lvl="0" marL="0" rtl="0" algn="l">
              <a:spcBef>
                <a:spcPts val="0"/>
              </a:spcBef>
              <a:spcAft>
                <a:spcPts val="0"/>
              </a:spcAft>
              <a:buNone/>
            </a:pPr>
            <a:r>
              <a:t/>
            </a:r>
            <a:endParaRPr b="1"/>
          </a:p>
        </p:txBody>
      </p:sp>
      <p:sp>
        <p:nvSpPr>
          <p:cNvPr id="125" name="Google Shape;125;p23"/>
          <p:cNvSpPr txBox="1"/>
          <p:nvPr>
            <p:ph idx="2" type="body"/>
          </p:nvPr>
        </p:nvSpPr>
        <p:spPr>
          <a:xfrm>
            <a:off x="311700" y="1191450"/>
            <a:ext cx="8709600" cy="27606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sz="1800"/>
              <a:t>Je schrijft een eenvoudig maar duidelijk Plan van Aanpak (PvA)</a:t>
            </a:r>
            <a:endParaRPr sz="1800"/>
          </a:p>
          <a:p>
            <a:pPr indent="-342900" lvl="0" marL="457200" rtl="0" algn="l">
              <a:lnSpc>
                <a:spcPct val="150000"/>
              </a:lnSpc>
              <a:spcBef>
                <a:spcPts val="0"/>
              </a:spcBef>
              <a:spcAft>
                <a:spcPts val="0"/>
              </a:spcAft>
              <a:buSzPts val="1800"/>
              <a:buChar char="-"/>
            </a:pPr>
            <a:r>
              <a:rPr lang="nl" sz="1800"/>
              <a:t>In het PvA…</a:t>
            </a:r>
            <a:endParaRPr sz="1800"/>
          </a:p>
          <a:p>
            <a:pPr indent="-342900" lvl="1" marL="914400" rtl="0" algn="l">
              <a:lnSpc>
                <a:spcPct val="150000"/>
              </a:lnSpc>
              <a:spcBef>
                <a:spcPts val="0"/>
              </a:spcBef>
              <a:spcAft>
                <a:spcPts val="0"/>
              </a:spcAft>
              <a:buSzPts val="1800"/>
              <a:buChar char="-"/>
            </a:pPr>
            <a:r>
              <a:rPr lang="nl" sz="1800"/>
              <a:t>Kijk je terug op de afgelopen periode</a:t>
            </a:r>
            <a:endParaRPr sz="1800"/>
          </a:p>
          <a:p>
            <a:pPr indent="-342900" lvl="1" marL="914400" rtl="0" algn="l">
              <a:lnSpc>
                <a:spcPct val="150000"/>
              </a:lnSpc>
              <a:spcBef>
                <a:spcPts val="0"/>
              </a:spcBef>
              <a:spcAft>
                <a:spcPts val="0"/>
              </a:spcAft>
              <a:buSzPts val="1800"/>
              <a:buChar char="-"/>
            </a:pPr>
            <a:r>
              <a:rPr lang="nl" sz="1800"/>
              <a:t>Omschrijf je wat je in de komende periode anders gaat doen</a:t>
            </a:r>
            <a:endParaRPr sz="1800"/>
          </a:p>
          <a:p>
            <a:pPr indent="-342900" lvl="0" marL="457200" rtl="0" algn="l">
              <a:lnSpc>
                <a:spcPct val="150000"/>
              </a:lnSpc>
              <a:spcBef>
                <a:spcPts val="0"/>
              </a:spcBef>
              <a:spcAft>
                <a:spcPts val="0"/>
              </a:spcAft>
              <a:buSzPts val="1800"/>
              <a:buChar char="-"/>
            </a:pPr>
            <a:r>
              <a:rPr lang="nl" sz="1800"/>
              <a:t>Schrijf </a:t>
            </a:r>
            <a:r>
              <a:rPr b="1" lang="nl" sz="1800"/>
              <a:t>ten minste</a:t>
            </a:r>
            <a:r>
              <a:rPr lang="nl" sz="1800"/>
              <a:t> voor alle vakken waar je </a:t>
            </a:r>
            <a:r>
              <a:rPr b="1" lang="nl" sz="1800"/>
              <a:t>een oranje of rood stoplicht</a:t>
            </a:r>
            <a:r>
              <a:rPr lang="nl" sz="1800"/>
              <a:t> hebt gekregen een PvA (je vakdocent en mentor krijgen dit ook te zien).</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pic>
        <p:nvPicPr>
          <p:cNvPr id="130" name="Google Shape;130;p24"/>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31" name="Google Shape;131;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1: Plan van Aanpak selecteren</a:t>
            </a:r>
            <a:endParaRPr b="1"/>
          </a:p>
        </p:txBody>
      </p:sp>
      <p:sp>
        <p:nvSpPr>
          <p:cNvPr id="132" name="Google Shape;132;p24"/>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Kies per vak bij JA / NEE voor JA om het PvA te laten verschijnen. </a:t>
            </a:r>
            <a:endParaRPr/>
          </a:p>
          <a:p>
            <a:pPr indent="0" lvl="0" marL="0" rtl="0" algn="l">
              <a:spcBef>
                <a:spcPts val="1600"/>
              </a:spcBef>
              <a:spcAft>
                <a:spcPts val="1600"/>
              </a:spcAft>
              <a:buNone/>
            </a:pPr>
            <a:r>
              <a:t/>
            </a:r>
            <a:endParaRPr/>
          </a:p>
        </p:txBody>
      </p:sp>
      <p:sp>
        <p:nvSpPr>
          <p:cNvPr id="133" name="Google Shape;133;p24"/>
          <p:cNvSpPr/>
          <p:nvPr/>
        </p:nvSpPr>
        <p:spPr>
          <a:xfrm>
            <a:off x="1496850" y="1878575"/>
            <a:ext cx="833700" cy="8139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pic>
        <p:nvPicPr>
          <p:cNvPr id="138" name="Google Shape;138;p25"/>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39" name="Google Shape;139;p25"/>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Vul hier je cijfer in. Je </a:t>
            </a:r>
            <a:r>
              <a:rPr lang="nl"/>
              <a:t>behaalde</a:t>
            </a:r>
            <a:r>
              <a:rPr lang="nl"/>
              <a:t> cijfer (of gemiddelde) en je gewenste cijfer. </a:t>
            </a:r>
            <a:endParaRPr/>
          </a:p>
          <a:p>
            <a:pPr indent="0" lvl="0" marL="0" rtl="0" algn="l">
              <a:spcBef>
                <a:spcPts val="1600"/>
              </a:spcBef>
              <a:spcAft>
                <a:spcPts val="1600"/>
              </a:spcAft>
              <a:buNone/>
            </a:pPr>
            <a:r>
              <a:t/>
            </a:r>
            <a:endParaRPr/>
          </a:p>
        </p:txBody>
      </p:sp>
      <p:sp>
        <p:nvSpPr>
          <p:cNvPr id="140" name="Google Shape;140;p25"/>
          <p:cNvSpPr/>
          <p:nvPr/>
        </p:nvSpPr>
        <p:spPr>
          <a:xfrm>
            <a:off x="1456575" y="3015975"/>
            <a:ext cx="1301400" cy="12462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2: cijfer invoeren</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pic>
        <p:nvPicPr>
          <p:cNvPr id="146" name="Google Shape;146;p26"/>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47" name="Google Shape;147;p26"/>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Hoe was je klaswerkhouding, huiswerkhouding en hoe ging het oefenen en leren de afgelopen periode?</a:t>
            </a:r>
            <a:endParaRPr/>
          </a:p>
          <a:p>
            <a:pPr indent="0" lvl="0" marL="0" rtl="0" algn="l">
              <a:spcBef>
                <a:spcPts val="1600"/>
              </a:spcBef>
              <a:spcAft>
                <a:spcPts val="0"/>
              </a:spcAft>
              <a:buNone/>
            </a:pPr>
            <a:r>
              <a:rPr lang="nl"/>
              <a:t>Kies uit: goed, voldoende, matig of onvoldoende.</a:t>
            </a:r>
            <a:endParaRPr/>
          </a:p>
          <a:p>
            <a:pPr indent="0" lvl="0" marL="0" rtl="0" algn="l">
              <a:spcBef>
                <a:spcPts val="1600"/>
              </a:spcBef>
              <a:spcAft>
                <a:spcPts val="1600"/>
              </a:spcAft>
              <a:buNone/>
            </a:pPr>
            <a:r>
              <a:t/>
            </a:r>
            <a:endParaRPr/>
          </a:p>
        </p:txBody>
      </p:sp>
      <p:sp>
        <p:nvSpPr>
          <p:cNvPr id="148" name="Google Shape;148;p26"/>
          <p:cNvSpPr/>
          <p:nvPr/>
        </p:nvSpPr>
        <p:spPr>
          <a:xfrm>
            <a:off x="2742525" y="2332850"/>
            <a:ext cx="1060200" cy="20571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3: reflecteer op je inspanning</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pic>
        <p:nvPicPr>
          <p:cNvPr id="154" name="Google Shape;154;p27"/>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55" name="Google Shape;155;p27"/>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Waarom gaat het nog minder goed dan verwacht? Je kunt één van de opties kiezen, of helemaal onderaan een eigen antwoord invullen. </a:t>
            </a:r>
            <a:endParaRPr/>
          </a:p>
          <a:p>
            <a:pPr indent="0" lvl="0" marL="0" rtl="0" algn="l">
              <a:spcBef>
                <a:spcPts val="1600"/>
              </a:spcBef>
              <a:spcAft>
                <a:spcPts val="1600"/>
              </a:spcAft>
              <a:buNone/>
            </a:pPr>
            <a:r>
              <a:t/>
            </a:r>
            <a:endParaRPr/>
          </a:p>
        </p:txBody>
      </p:sp>
      <p:sp>
        <p:nvSpPr>
          <p:cNvPr id="156" name="Google Shape;156;p27"/>
          <p:cNvSpPr/>
          <p:nvPr/>
        </p:nvSpPr>
        <p:spPr>
          <a:xfrm>
            <a:off x="3586375" y="2383075"/>
            <a:ext cx="1406400" cy="20571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4: waarom ging het nog niet goed?</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pic>
        <p:nvPicPr>
          <p:cNvPr id="162" name="Google Shape;162;p28"/>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63" name="Google Shape;163;p28"/>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Wat ga jij doen, hoe en welke hulp heb je daarbij nodig?</a:t>
            </a:r>
            <a:endParaRPr/>
          </a:p>
          <a:p>
            <a:pPr indent="0" lvl="0" marL="0" rtl="0" algn="l">
              <a:spcBef>
                <a:spcPts val="1600"/>
              </a:spcBef>
              <a:spcAft>
                <a:spcPts val="1600"/>
              </a:spcAft>
              <a:buNone/>
            </a:pPr>
            <a:r>
              <a:t/>
            </a:r>
            <a:endParaRPr/>
          </a:p>
        </p:txBody>
      </p:sp>
      <p:sp>
        <p:nvSpPr>
          <p:cNvPr id="164" name="Google Shape;164;p28"/>
          <p:cNvSpPr/>
          <p:nvPr/>
        </p:nvSpPr>
        <p:spPr>
          <a:xfrm>
            <a:off x="5173625" y="2501425"/>
            <a:ext cx="1707900" cy="16980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1. </a:t>
            </a:r>
            <a:endParaRPr b="1"/>
          </a:p>
        </p:txBody>
      </p:sp>
      <p:graphicFrame>
        <p:nvGraphicFramePr>
          <p:cNvPr id="171" name="Google Shape;171;p29"/>
          <p:cNvGraphicFramePr/>
          <p:nvPr/>
        </p:nvGraphicFramePr>
        <p:xfrm>
          <a:off x="588325" y="1312125"/>
          <a:ext cx="3000000" cy="3000000"/>
        </p:xfrm>
        <a:graphic>
          <a:graphicData uri="http://schemas.openxmlformats.org/drawingml/2006/table">
            <a:tbl>
              <a:tblPr>
                <a:noFill/>
                <a:tableStyleId>{81C2E5FC-99BE-4200-A543-986273A8EAD3}</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een voldoende halen. </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WRTS oefenen</a:t>
                      </a:r>
                      <a:r>
                        <a:rPr lang="nl" sz="1200"/>
                        <a:t>...</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eerder beginnen met WRTS oefenen. </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iedere dinsdag</a:t>
                      </a:r>
                      <a:r>
                        <a:rPr lang="nl" sz="1200"/>
                        <a:t> tijdens mijn tussenuur WRTS oefenen</a:t>
                      </a:r>
                      <a:r>
                        <a:rPr lang="nl" sz="1200"/>
                        <a:t>...</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woordjes leren. </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iedere dinsdag tijdens mijn tussenuur </a:t>
                      </a:r>
                      <a:r>
                        <a:rPr b="1" lang="nl" sz="1200"/>
                        <a:t>voor Engels</a:t>
                      </a:r>
                      <a:r>
                        <a:rPr lang="nl" sz="1200"/>
                        <a:t> </a:t>
                      </a:r>
                      <a:r>
                        <a:rPr b="1" lang="nl" sz="1200"/>
                        <a:t>15 woordjes</a:t>
                      </a:r>
                      <a:r>
                        <a:rPr lang="nl" sz="1200"/>
                        <a:t> oefenen met WRTS.</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93C47D"/>
                    </a:solidFill>
                  </a:tcPr>
                </a:tc>
              </a:tr>
            </a:tbl>
          </a:graphicData>
        </a:graphic>
      </p:graphicFrame>
      <p:sp>
        <p:nvSpPr>
          <p:cNvPr id="172" name="Google Shape;172;p29"/>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2.</a:t>
            </a:r>
            <a:endParaRPr b="1"/>
          </a:p>
        </p:txBody>
      </p:sp>
      <p:graphicFrame>
        <p:nvGraphicFramePr>
          <p:cNvPr id="178" name="Google Shape;178;p30"/>
          <p:cNvGraphicFramePr/>
          <p:nvPr/>
        </p:nvGraphicFramePr>
        <p:xfrm>
          <a:off x="588325" y="1312125"/>
          <a:ext cx="3000000" cy="3000000"/>
        </p:xfrm>
        <a:graphic>
          <a:graphicData uri="http://schemas.openxmlformats.org/drawingml/2006/table">
            <a:tbl>
              <a:tblPr>
                <a:noFill/>
                <a:tableStyleId>{81C2E5FC-99BE-4200-A543-986273A8EAD3}</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beter mijn best doen.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mijn huiswerk maken</a:t>
                      </a:r>
                      <a:r>
                        <a:rPr lang="nl" sz="1200"/>
                        <a:t>...</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dinsdagavond wanneer ik geen training heb </a:t>
                      </a:r>
                      <a:r>
                        <a:rPr lang="nl" sz="1200"/>
                        <a:t>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dinsdagavond 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dinsdagavond wanneer ik geen training heb mijn </a:t>
                      </a:r>
                      <a:r>
                        <a:rPr b="1" lang="nl" sz="1200"/>
                        <a:t>huiswerk voor wiskunde maken en laat dat woensdag aan mijn docent zien. </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93C47D"/>
                    </a:solidFill>
                  </a:tcPr>
                </a:tc>
              </a:tr>
            </a:tbl>
          </a:graphicData>
        </a:graphic>
      </p:graphicFrame>
      <p:sp>
        <p:nvSpPr>
          <p:cNvPr id="179" name="Google Shape;179;p30"/>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3.</a:t>
            </a:r>
            <a:endParaRPr b="1"/>
          </a:p>
        </p:txBody>
      </p:sp>
      <p:graphicFrame>
        <p:nvGraphicFramePr>
          <p:cNvPr id="185" name="Google Shape;185;p31"/>
          <p:cNvGraphicFramePr/>
          <p:nvPr/>
        </p:nvGraphicFramePr>
        <p:xfrm>
          <a:off x="588325" y="1312125"/>
          <a:ext cx="3000000" cy="3000000"/>
        </p:xfrm>
        <a:graphic>
          <a:graphicData uri="http://schemas.openxmlformats.org/drawingml/2006/table">
            <a:tbl>
              <a:tblPr>
                <a:noFill/>
                <a:tableStyleId>{81C2E5FC-99BE-4200-A543-986273A8EAD3}</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beter opletten.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niet meer op mijn mobiel</a:t>
                      </a:r>
                      <a:r>
                        <a:rPr lang="nl" sz="1200"/>
                        <a:t>...</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a:t>
                      </a:r>
                      <a:r>
                        <a:rPr b="1" lang="nl" sz="1200"/>
                        <a:t> iedere les</a:t>
                      </a:r>
                      <a:r>
                        <a:rPr lang="nl" sz="1200"/>
                        <a:t>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iedere les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doe aan het begin van iedere les mijn </a:t>
                      </a:r>
                      <a:r>
                        <a:rPr b="1" lang="nl" sz="1200"/>
                        <a:t>mobiel in de telefoontas.</a:t>
                      </a:r>
                      <a:r>
                        <a:rPr lang="nl" sz="1200"/>
                        <a:t> </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93C47D"/>
                    </a:solidFill>
                  </a:tcPr>
                </a:tc>
              </a:tr>
            </a:tbl>
          </a:graphicData>
        </a:graphic>
      </p:graphicFrame>
      <p:sp>
        <p:nvSpPr>
          <p:cNvPr id="186" name="Google Shape;186;p31"/>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Deze mentorles</a:t>
            </a:r>
            <a:endParaRPr b="1"/>
          </a:p>
        </p:txBody>
      </p:sp>
      <p:sp>
        <p:nvSpPr>
          <p:cNvPr id="63" name="Google Shape;63;p14"/>
          <p:cNvSpPr txBox="1"/>
          <p:nvPr>
            <p:ph idx="2" type="body"/>
          </p:nvPr>
        </p:nvSpPr>
        <p:spPr>
          <a:xfrm>
            <a:off x="311700" y="1191450"/>
            <a:ext cx="8629200" cy="2760600"/>
          </a:xfrm>
          <a:prstGeom prst="rect">
            <a:avLst/>
          </a:prstGeom>
        </p:spPr>
        <p:txBody>
          <a:bodyPr anchorCtr="0" anchor="t" bIns="91425" lIns="91425" spcFirstLastPara="1" rIns="91425" wrap="square" tIns="91425">
            <a:noAutofit/>
          </a:bodyPr>
          <a:lstStyle/>
          <a:p>
            <a:pPr indent="-342900" lvl="0" marL="914400" rtl="0" algn="l">
              <a:lnSpc>
                <a:spcPct val="150000"/>
              </a:lnSpc>
              <a:spcBef>
                <a:spcPts val="0"/>
              </a:spcBef>
              <a:spcAft>
                <a:spcPts val="0"/>
              </a:spcAft>
              <a:buSzPts val="1800"/>
              <a:buAutoNum type="arabicPeriod"/>
            </a:pPr>
            <a:r>
              <a:rPr lang="nl" sz="1800"/>
              <a:t>Omgaan met feedback</a:t>
            </a:r>
            <a:endParaRPr sz="1800"/>
          </a:p>
          <a:p>
            <a:pPr indent="-317500" lvl="1" marL="1371600" rtl="0" algn="l">
              <a:lnSpc>
                <a:spcPct val="150000"/>
              </a:lnSpc>
              <a:spcBef>
                <a:spcPts val="0"/>
              </a:spcBef>
              <a:spcAft>
                <a:spcPts val="0"/>
              </a:spcAft>
              <a:buSzPts val="1400"/>
              <a:buChar char="○"/>
            </a:pPr>
            <a:r>
              <a:rPr i="1" lang="nl" sz="1400"/>
              <a:t>Aan het einde van deze mentorles weet hoe je om moet gaan met feedback en heb je de feedback van je vakdocenten bekeken. </a:t>
            </a:r>
            <a:endParaRPr i="1" sz="1400"/>
          </a:p>
          <a:p>
            <a:pPr indent="-342900" lvl="0" marL="914400" rtl="0" algn="l">
              <a:lnSpc>
                <a:spcPct val="150000"/>
              </a:lnSpc>
              <a:spcBef>
                <a:spcPts val="0"/>
              </a:spcBef>
              <a:spcAft>
                <a:spcPts val="0"/>
              </a:spcAft>
              <a:buSzPts val="1800"/>
              <a:buAutoNum type="arabicPeriod"/>
            </a:pPr>
            <a:r>
              <a:rPr lang="nl" sz="1800"/>
              <a:t>Plan van Aanpak</a:t>
            </a:r>
            <a:endParaRPr sz="1800"/>
          </a:p>
          <a:p>
            <a:pPr indent="-317500" lvl="1" marL="1371600" rtl="0" algn="l">
              <a:lnSpc>
                <a:spcPct val="150000"/>
              </a:lnSpc>
              <a:spcBef>
                <a:spcPts val="0"/>
              </a:spcBef>
              <a:spcAft>
                <a:spcPts val="0"/>
              </a:spcAft>
              <a:buSzPts val="1400"/>
              <a:buChar char="○"/>
            </a:pPr>
            <a:r>
              <a:rPr i="1" lang="nl" sz="1400"/>
              <a:t>Aan het einde van deze mentorles heb je een start gemaakt met het schrijven van jouw eigen Plan van Aanpak. </a:t>
            </a:r>
            <a:endParaRPr i="1" sz="14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Voorbeeld PvA</a:t>
            </a:r>
            <a:endParaRPr b="1"/>
          </a:p>
        </p:txBody>
      </p:sp>
      <p:pic>
        <p:nvPicPr>
          <p:cNvPr id="192" name="Google Shape;192;p32"/>
          <p:cNvPicPr preferRelativeResize="0"/>
          <p:nvPr/>
        </p:nvPicPr>
        <p:blipFill>
          <a:blip r:embed="rId3">
            <a:alphaModFix/>
          </a:blip>
          <a:stretch>
            <a:fillRect/>
          </a:stretch>
        </p:blipFill>
        <p:spPr>
          <a:xfrm>
            <a:off x="212700" y="1134275"/>
            <a:ext cx="8839203" cy="2874947"/>
          </a:xfrm>
          <a:prstGeom prst="rect">
            <a:avLst/>
          </a:prstGeom>
          <a:noFill/>
          <a:ln>
            <a:noFill/>
          </a:ln>
        </p:spPr>
      </p:pic>
      <p:cxnSp>
        <p:nvCxnSpPr>
          <p:cNvPr id="193" name="Google Shape;193;p32"/>
          <p:cNvCxnSpPr/>
          <p:nvPr/>
        </p:nvCxnSpPr>
        <p:spPr>
          <a:xfrm flipH="1">
            <a:off x="5858000" y="1594750"/>
            <a:ext cx="1741500" cy="735000"/>
          </a:xfrm>
          <a:prstGeom prst="straightConnector1">
            <a:avLst/>
          </a:prstGeom>
          <a:noFill/>
          <a:ln cap="flat" cmpd="sng" w="38100">
            <a:solidFill>
              <a:srgbClr val="FF0000"/>
            </a:solidFill>
            <a:prstDash val="solid"/>
            <a:round/>
            <a:headEnd len="med" w="med" type="none"/>
            <a:tailEnd len="med" w="med" type="triangle"/>
          </a:ln>
        </p:spPr>
      </p:cxn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En dan?</a:t>
            </a:r>
            <a:endParaRPr b="1"/>
          </a:p>
        </p:txBody>
      </p:sp>
      <p:sp>
        <p:nvSpPr>
          <p:cNvPr id="199" name="Google Shape;199;p33"/>
          <p:cNvSpPr txBox="1"/>
          <p:nvPr>
            <p:ph idx="1" type="body"/>
          </p:nvPr>
        </p:nvSpPr>
        <p:spPr>
          <a:xfrm>
            <a:off x="311700" y="1152475"/>
            <a:ext cx="8520600" cy="1569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nl"/>
              <a:t>Zowel je vakdocent als je mentor zien jouw PvA</a:t>
            </a:r>
            <a:endParaRPr/>
          </a:p>
          <a:p>
            <a:pPr indent="-342900" lvl="0" marL="457200" rtl="0" algn="l">
              <a:spcBef>
                <a:spcPts val="0"/>
              </a:spcBef>
              <a:spcAft>
                <a:spcPts val="0"/>
              </a:spcAft>
              <a:buSzPts val="1800"/>
              <a:buChar char="-"/>
            </a:pPr>
            <a:r>
              <a:rPr lang="nl"/>
              <a:t>Tijdens de ouderavond ‘presenteer’ je jouw PvA aan je mentor en ouders</a:t>
            </a:r>
            <a:endParaRPr/>
          </a:p>
          <a:p>
            <a:pPr indent="-317500" lvl="1" marL="914400" rtl="0" algn="l">
              <a:spcBef>
                <a:spcPts val="0"/>
              </a:spcBef>
              <a:spcAft>
                <a:spcPts val="0"/>
              </a:spcAft>
              <a:buSzPts val="1400"/>
              <a:buChar char="-"/>
            </a:pPr>
            <a:r>
              <a:rPr lang="nl"/>
              <a:t>Neem je PvA mee! (bijvoorbeeld op tablet of mobiel)</a:t>
            </a:r>
            <a:endParaRPr/>
          </a:p>
          <a:p>
            <a:pPr indent="-317500" lvl="1" marL="914400" rtl="0" algn="l">
              <a:spcBef>
                <a:spcPts val="0"/>
              </a:spcBef>
              <a:spcAft>
                <a:spcPts val="0"/>
              </a:spcAft>
              <a:buSzPts val="1400"/>
              <a:buChar char="-"/>
            </a:pPr>
            <a:r>
              <a:rPr lang="nl"/>
              <a:t>Vertel wat je gaat doen en hoe je dat denk te gaan doen. </a:t>
            </a:r>
            <a:endParaRPr/>
          </a:p>
          <a:p>
            <a:pPr indent="-317500" lvl="1" marL="914400" rtl="0" algn="l">
              <a:spcBef>
                <a:spcPts val="0"/>
              </a:spcBef>
              <a:spcAft>
                <a:spcPts val="0"/>
              </a:spcAft>
              <a:buSzPts val="1400"/>
              <a:buChar char="-"/>
            </a:pPr>
            <a:r>
              <a:rPr lang="nl"/>
              <a:t>Noteer samen de uiteindelijke afspraken in de tool.</a:t>
            </a:r>
            <a:endParaRPr/>
          </a:p>
          <a:p>
            <a:pPr indent="0" lvl="0" marL="0" rtl="0" algn="l">
              <a:spcBef>
                <a:spcPts val="1600"/>
              </a:spcBef>
              <a:spcAft>
                <a:spcPts val="0"/>
              </a:spcAft>
              <a:buNone/>
            </a:pPr>
            <a:r>
              <a:rPr lang="nl"/>
              <a:t>					</a:t>
            </a:r>
            <a:endParaRPr/>
          </a:p>
          <a:p>
            <a:pPr indent="0" lvl="0" marL="0" rtl="0" algn="l">
              <a:spcBef>
                <a:spcPts val="1600"/>
              </a:spcBef>
              <a:spcAft>
                <a:spcPts val="1600"/>
              </a:spcAft>
              <a:buNone/>
            </a:pPr>
            <a:r>
              <a:t/>
            </a:r>
            <a:endParaRPr/>
          </a:p>
        </p:txBody>
      </p:sp>
      <p:pic>
        <p:nvPicPr>
          <p:cNvPr id="200" name="Google Shape;200;p33"/>
          <p:cNvPicPr preferRelativeResize="0"/>
          <p:nvPr/>
        </p:nvPicPr>
        <p:blipFill>
          <a:blip r:embed="rId3">
            <a:alphaModFix/>
          </a:blip>
          <a:stretch>
            <a:fillRect/>
          </a:stretch>
        </p:blipFill>
        <p:spPr>
          <a:xfrm>
            <a:off x="1285850" y="2612025"/>
            <a:ext cx="7464651" cy="2427875"/>
          </a:xfrm>
          <a:prstGeom prst="rect">
            <a:avLst/>
          </a:prstGeom>
          <a:noFill/>
          <a:ln>
            <a:noFill/>
          </a:ln>
        </p:spPr>
      </p:pic>
      <p:sp>
        <p:nvSpPr>
          <p:cNvPr id="201" name="Google Shape;201;p33"/>
          <p:cNvSpPr/>
          <p:nvPr/>
        </p:nvSpPr>
        <p:spPr>
          <a:xfrm>
            <a:off x="6877825" y="3284000"/>
            <a:ext cx="1778700" cy="10839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4"/>
          <p:cNvSpPr txBox="1"/>
          <p:nvPr>
            <p:ph type="title"/>
          </p:nvPr>
        </p:nvSpPr>
        <p:spPr>
          <a:xfrm>
            <a:off x="3224950" y="1892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4800"/>
              <a:t>Succes</a:t>
            </a:r>
            <a:r>
              <a:rPr b="1" lang="nl" sz="4800"/>
              <a:t>!</a:t>
            </a:r>
            <a:endParaRPr b="1" sz="4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rPr b="1" lang="nl"/>
              <a:t>2x (of 3x) per jaar: rapport met feedback</a:t>
            </a:r>
            <a:endParaRPr b="1"/>
          </a:p>
        </p:txBody>
      </p:sp>
      <p:pic>
        <p:nvPicPr>
          <p:cNvPr id="69" name="Google Shape;69;p15"/>
          <p:cNvPicPr preferRelativeResize="0"/>
          <p:nvPr/>
        </p:nvPicPr>
        <p:blipFill rotWithShape="1">
          <a:blip r:embed="rId3">
            <a:alphaModFix/>
          </a:blip>
          <a:srcRect b="13337" l="0" r="0" t="0"/>
          <a:stretch/>
        </p:blipFill>
        <p:spPr>
          <a:xfrm>
            <a:off x="1627450" y="1138275"/>
            <a:ext cx="6619025" cy="3713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pic>
        <p:nvPicPr>
          <p:cNvPr id="74" name="Google Shape;74;p16"/>
          <p:cNvPicPr preferRelativeResize="0"/>
          <p:nvPr/>
        </p:nvPicPr>
        <p:blipFill>
          <a:blip r:embed="rId3">
            <a:alphaModFix/>
          </a:blip>
          <a:stretch>
            <a:fillRect/>
          </a:stretch>
        </p:blipFill>
        <p:spPr>
          <a:xfrm>
            <a:off x="6971625" y="1104638"/>
            <a:ext cx="647700" cy="714375"/>
          </a:xfrm>
          <a:prstGeom prst="rect">
            <a:avLst/>
          </a:prstGeom>
          <a:noFill/>
          <a:ln>
            <a:noFill/>
          </a:ln>
        </p:spPr>
      </p:pic>
      <p:pic>
        <p:nvPicPr>
          <p:cNvPr id="75" name="Google Shape;75;p16"/>
          <p:cNvPicPr preferRelativeResize="0"/>
          <p:nvPr/>
        </p:nvPicPr>
        <p:blipFill>
          <a:blip r:embed="rId4">
            <a:alphaModFix/>
          </a:blip>
          <a:stretch>
            <a:fillRect/>
          </a:stretch>
        </p:blipFill>
        <p:spPr>
          <a:xfrm>
            <a:off x="5190900" y="1157025"/>
            <a:ext cx="600075" cy="685800"/>
          </a:xfrm>
          <a:prstGeom prst="rect">
            <a:avLst/>
          </a:prstGeom>
          <a:noFill/>
          <a:ln>
            <a:noFill/>
          </a:ln>
        </p:spPr>
      </p:pic>
      <p:pic>
        <p:nvPicPr>
          <p:cNvPr id="76" name="Google Shape;76;p16"/>
          <p:cNvPicPr preferRelativeResize="0"/>
          <p:nvPr/>
        </p:nvPicPr>
        <p:blipFill>
          <a:blip r:embed="rId5">
            <a:alphaModFix/>
          </a:blip>
          <a:stretch>
            <a:fillRect/>
          </a:stretch>
        </p:blipFill>
        <p:spPr>
          <a:xfrm>
            <a:off x="3362550" y="1114163"/>
            <a:ext cx="647700" cy="695325"/>
          </a:xfrm>
          <a:prstGeom prst="rect">
            <a:avLst/>
          </a:prstGeom>
          <a:noFill/>
          <a:ln>
            <a:noFill/>
          </a:ln>
        </p:spPr>
      </p:pic>
      <p:pic>
        <p:nvPicPr>
          <p:cNvPr id="77" name="Google Shape;77;p16"/>
          <p:cNvPicPr preferRelativeResize="0"/>
          <p:nvPr/>
        </p:nvPicPr>
        <p:blipFill>
          <a:blip r:embed="rId6">
            <a:alphaModFix/>
          </a:blip>
          <a:stretch>
            <a:fillRect/>
          </a:stretch>
        </p:blipFill>
        <p:spPr>
          <a:xfrm>
            <a:off x="1524675" y="1157025"/>
            <a:ext cx="657225" cy="609600"/>
          </a:xfrm>
          <a:prstGeom prst="rect">
            <a:avLst/>
          </a:prstGeom>
          <a:noFill/>
          <a:ln>
            <a:noFill/>
          </a:ln>
        </p:spPr>
      </p:pic>
      <p:graphicFrame>
        <p:nvGraphicFramePr>
          <p:cNvPr id="78" name="Google Shape;78;p16"/>
          <p:cNvGraphicFramePr/>
          <p:nvPr/>
        </p:nvGraphicFramePr>
        <p:xfrm>
          <a:off x="952500" y="1114175"/>
          <a:ext cx="3000000" cy="3000000"/>
        </p:xfrm>
        <a:graphic>
          <a:graphicData uri="http://schemas.openxmlformats.org/drawingml/2006/table">
            <a:tbl>
              <a:tblPr>
                <a:noFill/>
                <a:tableStyleId>{81C2E5FC-99BE-4200-A543-986273A8EAD3}</a:tableStyleId>
              </a:tblPr>
              <a:tblGrid>
                <a:gridCol w="1809750"/>
                <a:gridCol w="1809750"/>
                <a:gridCol w="1809750"/>
                <a:gridCol w="1809750"/>
              </a:tblGrid>
              <a:tr h="7154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06200">
                <a:tc>
                  <a:txBody>
                    <a:bodyPr/>
                    <a:lstStyle/>
                    <a:p>
                      <a:pPr indent="0" lvl="0" marL="0" rtl="0" algn="ctr">
                        <a:spcBef>
                          <a:spcPts val="0"/>
                        </a:spcBef>
                        <a:spcAft>
                          <a:spcPts val="0"/>
                        </a:spcAft>
                        <a:buNone/>
                      </a:pPr>
                      <a:r>
                        <a:rPr lang="nl"/>
                        <a:t>Excellent</a:t>
                      </a:r>
                      <a:endParaRPr/>
                    </a:p>
                  </a:txBody>
                  <a:tcPr marT="91425" marB="91425" marR="91425" marL="91425"/>
                </a:tc>
                <a:tc>
                  <a:txBody>
                    <a:bodyPr/>
                    <a:lstStyle/>
                    <a:p>
                      <a:pPr indent="0" lvl="0" marL="0" rtl="0" algn="ctr">
                        <a:spcBef>
                          <a:spcPts val="0"/>
                        </a:spcBef>
                        <a:spcAft>
                          <a:spcPts val="0"/>
                        </a:spcAft>
                        <a:buNone/>
                      </a:pPr>
                      <a:r>
                        <a:rPr lang="nl"/>
                        <a:t>Ga zo door</a:t>
                      </a:r>
                      <a:endParaRPr/>
                    </a:p>
                  </a:txBody>
                  <a:tcPr marT="91425" marB="91425" marR="91425" marL="91425"/>
                </a:tc>
                <a:tc>
                  <a:txBody>
                    <a:bodyPr/>
                    <a:lstStyle/>
                    <a:p>
                      <a:pPr indent="0" lvl="0" marL="0" rtl="0" algn="ctr">
                        <a:spcBef>
                          <a:spcPts val="0"/>
                        </a:spcBef>
                        <a:spcAft>
                          <a:spcPts val="0"/>
                        </a:spcAft>
                        <a:buNone/>
                      </a:pPr>
                      <a:r>
                        <a:rPr lang="nl"/>
                        <a:t>Let op</a:t>
                      </a:r>
                      <a:endParaRPr/>
                    </a:p>
                  </a:txBody>
                  <a:tcPr marT="91425" marB="91425" marR="91425" marL="91425"/>
                </a:tc>
                <a:tc>
                  <a:txBody>
                    <a:bodyPr/>
                    <a:lstStyle/>
                    <a:p>
                      <a:pPr indent="0" lvl="0" marL="0" rtl="0" algn="ctr">
                        <a:spcBef>
                          <a:spcPts val="0"/>
                        </a:spcBef>
                        <a:spcAft>
                          <a:spcPts val="0"/>
                        </a:spcAft>
                        <a:buNone/>
                      </a:pPr>
                      <a:r>
                        <a:rPr lang="nl"/>
                        <a:t>Pas op</a:t>
                      </a:r>
                      <a:endParaRPr/>
                    </a:p>
                  </a:txBody>
                  <a:tcPr marT="91425" marB="91425" marR="91425" marL="91425"/>
                </a:tc>
              </a:tr>
            </a:tbl>
          </a:graphicData>
        </a:graphic>
      </p:graphicFrame>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Het stoplicht</a:t>
            </a:r>
            <a:endParaRPr b="1"/>
          </a:p>
        </p:txBody>
      </p:sp>
      <p:sp>
        <p:nvSpPr>
          <p:cNvPr id="80" name="Google Shape;80;p16"/>
          <p:cNvSpPr txBox="1"/>
          <p:nvPr>
            <p:ph idx="4294967295" type="body"/>
          </p:nvPr>
        </p:nvSpPr>
        <p:spPr>
          <a:xfrm>
            <a:off x="551225" y="2432225"/>
            <a:ext cx="8520600" cy="28410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a:t>Een rood uitroepteken </a:t>
            </a:r>
            <a:r>
              <a:rPr lang="nl"/>
              <a:t>betekent</a:t>
            </a:r>
            <a:r>
              <a:rPr lang="nl"/>
              <a:t> niet ‘</a:t>
            </a:r>
            <a:r>
              <a:rPr i="1" lang="nl"/>
              <a:t>slecht</a:t>
            </a:r>
            <a:r>
              <a:rPr lang="nl"/>
              <a:t>’ of</a:t>
            </a:r>
            <a:r>
              <a:rPr lang="nl"/>
              <a:t> ‘</a:t>
            </a:r>
            <a:r>
              <a:rPr i="1" lang="nl"/>
              <a:t>onvoldoende.</a:t>
            </a:r>
            <a:r>
              <a:rPr lang="nl"/>
              <a:t>’</a:t>
            </a:r>
            <a:r>
              <a:rPr lang="nl"/>
              <a:t> De docent geeft aan ‘PAS OP, ik maak me zorgen en er moet iets gebeuren.’ </a:t>
            </a:r>
            <a:endParaRPr/>
          </a:p>
          <a:p>
            <a:pPr indent="-317500" lvl="1" marL="914400" rtl="0" algn="l">
              <a:lnSpc>
                <a:spcPct val="150000"/>
              </a:lnSpc>
              <a:spcBef>
                <a:spcPts val="0"/>
              </a:spcBef>
              <a:spcAft>
                <a:spcPts val="0"/>
              </a:spcAft>
              <a:buSzPts val="1400"/>
              <a:buChar char="-"/>
            </a:pPr>
            <a:r>
              <a:rPr lang="nl"/>
              <a:t>Het stoplicht gaat niet alleen maar over cijfers;</a:t>
            </a:r>
            <a:endParaRPr/>
          </a:p>
          <a:p>
            <a:pPr indent="-317500" lvl="1" marL="914400" rtl="0" algn="l">
              <a:lnSpc>
                <a:spcPct val="150000"/>
              </a:lnSpc>
              <a:spcBef>
                <a:spcPts val="0"/>
              </a:spcBef>
              <a:spcAft>
                <a:spcPts val="0"/>
              </a:spcAft>
              <a:buSzPts val="1400"/>
              <a:buChar char="-"/>
            </a:pPr>
            <a:r>
              <a:rPr lang="nl"/>
              <a:t>Je kunt een 8 staan maar toch een oranje stoplicht krijgen omdat je docent bijvoorbeeld vindt dat je gedrag storend is.</a:t>
            </a:r>
            <a:endParaRPr/>
          </a:p>
          <a:p>
            <a:pPr indent="-317500" lvl="1" marL="914400" rtl="0" algn="l">
              <a:lnSpc>
                <a:spcPct val="150000"/>
              </a:lnSpc>
              <a:spcBef>
                <a:spcPts val="0"/>
              </a:spcBef>
              <a:spcAft>
                <a:spcPts val="0"/>
              </a:spcAft>
              <a:buSzPts val="1400"/>
              <a:buChar char="-"/>
            </a:pPr>
            <a:r>
              <a:rPr lang="nl"/>
              <a:t>Je kunt een 6 staan en toch een excellent hoedje krijgen omdat je docent ziet dat je er keihard voor hebt gewerkt.  </a:t>
            </a:r>
            <a:endParaRPr/>
          </a:p>
          <a:p>
            <a:pPr indent="-342900" lvl="0" marL="457200" rtl="0" algn="l">
              <a:lnSpc>
                <a:spcPct val="150000"/>
              </a:lnSpc>
              <a:spcBef>
                <a:spcPts val="0"/>
              </a:spcBef>
              <a:spcAft>
                <a:spcPts val="0"/>
              </a:spcAft>
              <a:buSzPts val="1800"/>
              <a:buChar char="-"/>
            </a:pPr>
            <a:r>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b="1" lang="nl"/>
              <a:t>Omgaan met feedback</a:t>
            </a:r>
            <a:endParaRPr b="1"/>
          </a:p>
        </p:txBody>
      </p:sp>
      <p:sp>
        <p:nvSpPr>
          <p:cNvPr id="86" name="Google Shape;86;p17"/>
          <p:cNvSpPr txBox="1"/>
          <p:nvPr>
            <p:ph idx="2" type="body"/>
          </p:nvPr>
        </p:nvSpPr>
        <p:spPr>
          <a:xfrm>
            <a:off x="311700" y="1191450"/>
            <a:ext cx="8709600" cy="29475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sz="1800"/>
              <a:t>Iedere vakdocent vult over jou een stoplicht in, soms aangevuld met een opmerking en/of actie.</a:t>
            </a:r>
            <a:endParaRPr sz="1800"/>
          </a:p>
          <a:p>
            <a:pPr indent="-342900" lvl="0" marL="457200" rtl="0" algn="l">
              <a:lnSpc>
                <a:spcPct val="150000"/>
              </a:lnSpc>
              <a:spcBef>
                <a:spcPts val="0"/>
              </a:spcBef>
              <a:spcAft>
                <a:spcPts val="0"/>
              </a:spcAft>
              <a:buSzPts val="1800"/>
              <a:buChar char="-"/>
            </a:pPr>
            <a:r>
              <a:rPr lang="nl" sz="1800"/>
              <a:t>En ja, feedback ontvangen kan soms best lastig zijn...</a:t>
            </a:r>
            <a:endParaRPr sz="1800"/>
          </a:p>
          <a:p>
            <a:pPr indent="-342900" lvl="0" marL="457200" rtl="0" algn="l">
              <a:lnSpc>
                <a:spcPct val="150000"/>
              </a:lnSpc>
              <a:spcBef>
                <a:spcPts val="0"/>
              </a:spcBef>
              <a:spcAft>
                <a:spcPts val="0"/>
              </a:spcAft>
              <a:buSzPts val="1800"/>
              <a:buChar char="-"/>
            </a:pPr>
            <a:r>
              <a:rPr lang="nl" sz="1800"/>
              <a:t>De feedback kun je gebruiken in het Plan van Aanpak dat je gaat maken. </a:t>
            </a:r>
            <a:endParaRPr sz="1800"/>
          </a:p>
          <a:p>
            <a:pPr indent="-342900" lvl="0" marL="457200" rtl="0" algn="l">
              <a:lnSpc>
                <a:spcPct val="150000"/>
              </a:lnSpc>
              <a:spcBef>
                <a:spcPts val="0"/>
              </a:spcBef>
              <a:spcAft>
                <a:spcPts val="0"/>
              </a:spcAft>
              <a:buSzPts val="1800"/>
              <a:buChar char="-"/>
            </a:pPr>
            <a:r>
              <a:rPr lang="nl" sz="1800"/>
              <a:t>Je bent zelf verantwoordelijk voor de plannen die je maakt voor de komende periode! </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Feedback en de mindset </a:t>
            </a:r>
            <a:r>
              <a:rPr lang="nl" sz="1400"/>
              <a:t>(Dweck, 2012)</a:t>
            </a:r>
            <a:endParaRPr sz="1400"/>
          </a:p>
        </p:txBody>
      </p:sp>
      <p:sp>
        <p:nvSpPr>
          <p:cNvPr id="92" name="Google Shape;92;p18"/>
          <p:cNvSpPr txBox="1"/>
          <p:nvPr>
            <p:ph idx="1" type="body"/>
          </p:nvPr>
        </p:nvSpPr>
        <p:spPr>
          <a:xfrm>
            <a:off x="311700" y="1152475"/>
            <a:ext cx="88323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Hoe je als leerling (of volwassene) omgaat met feedback heeft te maken met je mindset:</a:t>
            </a:r>
            <a:endParaRPr/>
          </a:p>
          <a:p>
            <a:pPr indent="0" lvl="0" marL="0" rtl="0" algn="l">
              <a:spcBef>
                <a:spcPts val="1600"/>
              </a:spcBef>
              <a:spcAft>
                <a:spcPts val="0"/>
              </a:spcAft>
              <a:buNone/>
            </a:pPr>
            <a:r>
              <a:rPr b="1" lang="nl"/>
              <a:t>Vaste mindset</a:t>
            </a:r>
            <a:r>
              <a:rPr lang="nl"/>
              <a:t>: mijn succes is gebaseerd op talenten die al vastliggen.</a:t>
            </a:r>
            <a:endParaRPr/>
          </a:p>
          <a:p>
            <a:pPr indent="0" lvl="0" marL="0" rtl="0" algn="l">
              <a:spcBef>
                <a:spcPts val="1600"/>
              </a:spcBef>
              <a:spcAft>
                <a:spcPts val="0"/>
              </a:spcAft>
              <a:buNone/>
            </a:pPr>
            <a:r>
              <a:rPr b="1" lang="nl"/>
              <a:t>Groeimindset</a:t>
            </a:r>
            <a:r>
              <a:rPr lang="nl"/>
              <a:t>: ik kan groeien door hard te werken, inspanning en oefening.</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Hoe denk jij meestal?</a:t>
            </a:r>
            <a:endParaRPr b="1"/>
          </a:p>
        </p:txBody>
      </p:sp>
      <p:graphicFrame>
        <p:nvGraphicFramePr>
          <p:cNvPr id="98" name="Google Shape;98;p19"/>
          <p:cNvGraphicFramePr/>
          <p:nvPr/>
        </p:nvGraphicFramePr>
        <p:xfrm>
          <a:off x="1334875" y="1791350"/>
          <a:ext cx="3000000" cy="3000000"/>
        </p:xfrm>
        <a:graphic>
          <a:graphicData uri="http://schemas.openxmlformats.org/drawingml/2006/table">
            <a:tbl>
              <a:tblPr>
                <a:noFill/>
                <a:tableStyleId>{81C2E5FC-99BE-4200-A543-986273A8EAD3}</a:tableStyleId>
              </a:tblPr>
              <a:tblGrid>
                <a:gridCol w="3288350"/>
                <a:gridCol w="505375"/>
                <a:gridCol w="3703700"/>
              </a:tblGrid>
              <a:tr h="381000">
                <a:tc>
                  <a:txBody>
                    <a:bodyPr/>
                    <a:lstStyle/>
                    <a:p>
                      <a:pPr indent="0" lvl="0" marL="0" rtl="0" algn="r">
                        <a:spcBef>
                          <a:spcPts val="0"/>
                        </a:spcBef>
                        <a:spcAft>
                          <a:spcPts val="0"/>
                        </a:spcAft>
                        <a:buNone/>
                      </a:pPr>
                      <a:r>
                        <a:rPr b="1" lang="nl" sz="2100"/>
                        <a:t>A</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nl" sz="2100"/>
                        <a:t>B</a:t>
                      </a:r>
                      <a:endParaRPr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kan dit niet.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1</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Wat kan ik </a:t>
                      </a:r>
                      <a:r>
                        <a:rPr lang="nl"/>
                        <a:t>doen om beter te worden?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ga een andere manier proberen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2</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Het lukt niet dus ik geef op.</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Dit is boven mijn niveau</a:t>
                      </a:r>
                      <a:r>
                        <a:rPr lang="nl"/>
                        <a: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3</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Dit kost tijd en moeite, ik ga doorzetten</a:t>
                      </a:r>
                      <a:r>
                        <a:rPr lang="nl"/>
                        <a: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ga Engels oefenen.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4</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Ik kan gewoon geen Engels.</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Wat kan ik leren van mijn fouten?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5</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Weer veel fouten, stom vak.</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Zó slim als Lisa word ik nooit.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6</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Ik ga </a:t>
                      </a:r>
                      <a:r>
                        <a:rPr lang="nl"/>
                        <a:t>vragen </a:t>
                      </a:r>
                      <a:r>
                        <a:rPr lang="nl"/>
                        <a:t>hoe Lisa het aanpakt.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99" name="Google Shape;99;p19"/>
          <p:cNvSpPr txBox="1"/>
          <p:nvPr>
            <p:ph idx="1" type="body"/>
          </p:nvPr>
        </p:nvSpPr>
        <p:spPr>
          <a:xfrm>
            <a:off x="311700" y="1152475"/>
            <a:ext cx="8832300" cy="474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Welke van de onderstaande uitspraken worden gedaan vanuit een groeimindset? </a:t>
            </a:r>
            <a:endParaRPr/>
          </a:p>
          <a:p>
            <a:pPr indent="0" lvl="0" marL="0" rtl="0" algn="l">
              <a:spcBef>
                <a:spcPts val="1600"/>
              </a:spcBef>
              <a:spcAft>
                <a:spcPts val="0"/>
              </a:spcAft>
              <a:buNone/>
            </a:pPr>
            <a:r>
              <a:rPr lang="nl"/>
              <a:t>A of B? 6 minuten!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Hoe denk jij meestal?</a:t>
            </a:r>
            <a:endParaRPr b="1"/>
          </a:p>
        </p:txBody>
      </p:sp>
      <p:graphicFrame>
        <p:nvGraphicFramePr>
          <p:cNvPr id="105" name="Google Shape;105;p20"/>
          <p:cNvGraphicFramePr/>
          <p:nvPr/>
        </p:nvGraphicFramePr>
        <p:xfrm>
          <a:off x="1334875" y="1791350"/>
          <a:ext cx="3000000" cy="3000000"/>
        </p:xfrm>
        <a:graphic>
          <a:graphicData uri="http://schemas.openxmlformats.org/drawingml/2006/table">
            <a:tbl>
              <a:tblPr>
                <a:noFill/>
                <a:tableStyleId>{81C2E5FC-99BE-4200-A543-986273A8EAD3}</a:tableStyleId>
              </a:tblPr>
              <a:tblGrid>
                <a:gridCol w="3288350"/>
                <a:gridCol w="505375"/>
                <a:gridCol w="3703700"/>
              </a:tblGrid>
              <a:tr h="381000">
                <a:tc>
                  <a:txBody>
                    <a:bodyPr/>
                    <a:lstStyle/>
                    <a:p>
                      <a:pPr indent="0" lvl="0" marL="0" rtl="0" algn="r">
                        <a:spcBef>
                          <a:spcPts val="0"/>
                        </a:spcBef>
                        <a:spcAft>
                          <a:spcPts val="0"/>
                        </a:spcAft>
                        <a:buNone/>
                      </a:pPr>
                      <a:r>
                        <a:rPr b="1" lang="nl" sz="2100"/>
                        <a:t>A</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nl" sz="2100"/>
                        <a:t>B</a:t>
                      </a:r>
                      <a:endParaRPr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Ik kan dit niet.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1</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Wat kan ik </a:t>
                      </a:r>
                      <a:r>
                        <a:rPr b="1" lang="nl">
                          <a:solidFill>
                            <a:srgbClr val="38761D"/>
                          </a:solidFill>
                        </a:rPr>
                        <a:t>doen </a:t>
                      </a:r>
                      <a:r>
                        <a:rPr lang="nl">
                          <a:solidFill>
                            <a:srgbClr val="38761D"/>
                          </a:solidFill>
                        </a:rPr>
                        <a:t>om beter te worden?</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Ik ga een andere manier </a:t>
                      </a:r>
                      <a:r>
                        <a:rPr b="1" lang="nl">
                          <a:solidFill>
                            <a:srgbClr val="38761D"/>
                          </a:solidFill>
                        </a:rPr>
                        <a:t>proberen</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2</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Het lukt niet dus ik geef op.</a:t>
                      </a:r>
                      <a:endParaRPr b="1">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Dit is boven mijn niveau.</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3</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Dit kost tijd en moeite, ik ga </a:t>
                      </a:r>
                      <a:r>
                        <a:rPr b="1" lang="nl">
                          <a:solidFill>
                            <a:srgbClr val="38761D"/>
                          </a:solidFill>
                        </a:rPr>
                        <a:t>doorzetten</a:t>
                      </a:r>
                      <a:r>
                        <a:rPr lang="nl">
                          <a:solidFill>
                            <a:srgbClr val="38761D"/>
                          </a:solidFill>
                        </a:rPr>
                        <a:t>.</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Ik ga Maatschappijleer </a:t>
                      </a:r>
                      <a:r>
                        <a:rPr b="1" lang="nl">
                          <a:solidFill>
                            <a:srgbClr val="38761D"/>
                          </a:solidFill>
                        </a:rPr>
                        <a:t>oefenen</a:t>
                      </a:r>
                      <a:r>
                        <a:rPr lang="nl">
                          <a:solidFill>
                            <a:srgbClr val="38761D"/>
                          </a:solidFill>
                        </a:rPr>
                        <a: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4</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Ik kan gewoon geen Maatschappijleer.</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Wat kan ik </a:t>
                      </a:r>
                      <a:r>
                        <a:rPr b="1" lang="nl">
                          <a:solidFill>
                            <a:srgbClr val="38761D"/>
                          </a:solidFill>
                        </a:rPr>
                        <a:t>leren </a:t>
                      </a:r>
                      <a:r>
                        <a:rPr lang="nl">
                          <a:solidFill>
                            <a:srgbClr val="38761D"/>
                          </a:solidFill>
                        </a:rPr>
                        <a:t>van mijn fouten?</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5</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Weer veel fouten, stom vak.</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Zó slim als Lisa word ik nooit.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6</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Ik ga </a:t>
                      </a:r>
                      <a:r>
                        <a:rPr b="1" lang="nl">
                          <a:solidFill>
                            <a:srgbClr val="38761D"/>
                          </a:solidFill>
                        </a:rPr>
                        <a:t>vragen </a:t>
                      </a:r>
                      <a:r>
                        <a:rPr lang="nl">
                          <a:solidFill>
                            <a:srgbClr val="38761D"/>
                          </a:solidFill>
                        </a:rPr>
                        <a:t>hoe Lisa het </a:t>
                      </a:r>
                      <a:r>
                        <a:rPr b="1" lang="nl">
                          <a:solidFill>
                            <a:srgbClr val="38761D"/>
                          </a:solidFill>
                        </a:rPr>
                        <a:t>aanpakt</a:t>
                      </a:r>
                      <a:r>
                        <a:rPr lang="nl">
                          <a:solidFill>
                            <a:srgbClr val="38761D"/>
                          </a:solidFill>
                        </a:rPr>
                        <a:t>.</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06" name="Google Shape;106;p20"/>
          <p:cNvSpPr txBox="1"/>
          <p:nvPr>
            <p:ph idx="1" type="body"/>
          </p:nvPr>
        </p:nvSpPr>
        <p:spPr>
          <a:xfrm>
            <a:off x="311700" y="1152475"/>
            <a:ext cx="8832300" cy="474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Welke van de onderstaande uitspraken worden gedaan vanuit een groeimindset? 6 minuten!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De kracht van fouten maken</a:t>
            </a:r>
            <a:endParaRPr b="1"/>
          </a:p>
        </p:txBody>
      </p:sp>
      <p:sp>
        <p:nvSpPr>
          <p:cNvPr id="112" name="Google Shape;112;p21"/>
          <p:cNvSpPr txBox="1"/>
          <p:nvPr>
            <p:ph idx="1" type="body"/>
          </p:nvPr>
        </p:nvSpPr>
        <p:spPr>
          <a:xfrm>
            <a:off x="311700" y="1152475"/>
            <a:ext cx="8832300" cy="203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Fouten maken mag! Het gaat er dus om hoe je er mee omgaat. </a:t>
            </a:r>
            <a:endParaRPr/>
          </a:p>
          <a:p>
            <a:pPr indent="0" lvl="0" marL="0" rtl="0" algn="l">
              <a:spcBef>
                <a:spcPts val="1600"/>
              </a:spcBef>
              <a:spcAft>
                <a:spcPts val="0"/>
              </a:spcAft>
              <a:buNone/>
            </a:pPr>
            <a:r>
              <a:rPr lang="nl"/>
              <a:t>Uitdagende taken, mislukkingen en fouten dragen bij aan een </a:t>
            </a:r>
            <a:r>
              <a:rPr b="1" lang="nl"/>
              <a:t>groeimindset</a:t>
            </a:r>
            <a:r>
              <a:rPr lang="nl"/>
              <a:t>. </a:t>
            </a:r>
            <a:endParaRPr/>
          </a:p>
          <a:p>
            <a:pPr indent="0" lvl="0" marL="0" rtl="0" algn="l">
              <a:spcBef>
                <a:spcPts val="1600"/>
              </a:spcBef>
              <a:spcAft>
                <a:spcPts val="0"/>
              </a:spcAft>
              <a:buNone/>
            </a:pPr>
            <a:r>
              <a:rPr lang="nl"/>
              <a:t>Weet je welke fouten ik allemaal heb gemaakt???</a:t>
            </a:r>
            <a:endParaRPr/>
          </a:p>
          <a:p>
            <a:pPr indent="0" lvl="0" marL="0" rtl="0" algn="l">
              <a:spcBef>
                <a:spcPts val="1600"/>
              </a:spcBef>
              <a:spcAft>
                <a:spcPts val="0"/>
              </a:spcAft>
              <a:buNone/>
            </a:pPr>
            <a:r>
              <a:rPr lang="nl"/>
              <a:t>En Steve Jobs, Mark Rutte, Enzo Knol en Michael Jordan...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pic>
        <p:nvPicPr>
          <p:cNvPr descr="&quot;I've missed more than 9000 shots in my career. I've lost almost 300 games. 26 times, I've been trusted to take the game winning shot and missed. I've failed over and over and over again in my life. And that is why I succeed.&quot; &#10;― Michael Jordan" id="113" name="Google Shape;113;p21" title="Michael Jordan &quot;Failure&quot; Commercial HD 1080p">
            <a:hlinkClick r:id="rId3"/>
          </p:cNvPr>
          <p:cNvPicPr preferRelativeResize="0"/>
          <p:nvPr/>
        </p:nvPicPr>
        <p:blipFill>
          <a:blip r:embed="rId4">
            <a:alphaModFix/>
          </a:blip>
          <a:stretch>
            <a:fillRect/>
          </a:stretch>
        </p:blipFill>
        <p:spPr>
          <a:xfrm>
            <a:off x="3513525" y="3352450"/>
            <a:ext cx="1991626" cy="14937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