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0"/>
  </p:notesMasterIdLst>
  <p:sldIdLst>
    <p:sldId id="303" r:id="rId2"/>
    <p:sldId id="261" r:id="rId3"/>
    <p:sldId id="260" r:id="rId4"/>
    <p:sldId id="301" r:id="rId5"/>
    <p:sldId id="270" r:id="rId6"/>
    <p:sldId id="271" r:id="rId7"/>
    <p:sldId id="277" r:id="rId8"/>
    <p:sldId id="304" r:id="rId9"/>
    <p:sldId id="272" r:id="rId10"/>
    <p:sldId id="276" r:id="rId11"/>
    <p:sldId id="309" r:id="rId12"/>
    <p:sldId id="293" r:id="rId13"/>
    <p:sldId id="278" r:id="rId14"/>
    <p:sldId id="269" r:id="rId15"/>
    <p:sldId id="294" r:id="rId16"/>
    <p:sldId id="307" r:id="rId17"/>
    <p:sldId id="273" r:id="rId18"/>
    <p:sldId id="295" r:id="rId19"/>
    <p:sldId id="296" r:id="rId20"/>
    <p:sldId id="302" r:id="rId21"/>
    <p:sldId id="283" r:id="rId22"/>
    <p:sldId id="308" r:id="rId23"/>
    <p:sldId id="291" r:id="rId24"/>
    <p:sldId id="300" r:id="rId25"/>
    <p:sldId id="299" r:id="rId26"/>
    <p:sldId id="297" r:id="rId27"/>
    <p:sldId id="287" r:id="rId28"/>
    <p:sldId id="29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beth Meuwissen" initials="LM" lastIdx="11" clrIdx="0">
    <p:extLst>
      <p:ext uri="{19B8F6BF-5375-455C-9EA6-DF929625EA0E}">
        <p15:presenceInfo xmlns:p15="http://schemas.microsoft.com/office/powerpoint/2012/main" userId="S::lmeuwissen@ggdru.nl::705843a9-f530-43b3-99b8-2bc3b733a47d" providerId="AD"/>
      </p:ext>
    </p:extLst>
  </p:cmAuthor>
  <p:cmAuthor id="2" name="Floris Schrader" initials="FS" lastIdx="3" clrIdx="1">
    <p:extLst>
      <p:ext uri="{19B8F6BF-5375-455C-9EA6-DF929625EA0E}">
        <p15:presenceInfo xmlns:p15="http://schemas.microsoft.com/office/powerpoint/2012/main" userId="bed623d64758b6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7DA1"/>
    <a:srgbClr val="EFC44D"/>
    <a:srgbClr val="7E9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55" autoAdjust="0"/>
    <p:restoredTop sz="82245" autoAdjust="0"/>
  </p:normalViewPr>
  <p:slideViewPr>
    <p:cSldViewPr snapToGrid="0">
      <p:cViewPr varScale="1">
        <p:scale>
          <a:sx n="55" d="100"/>
          <a:sy n="55" d="100"/>
        </p:scale>
        <p:origin x="13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2-07T02:08:29.743" idx="3">
    <p:pos x="8232" y="168"/>
    <p:text>even de getallen nog checken in de sled notes.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2-07T00:14:36.281" idx="1">
    <p:pos x="8304" y="79"/>
    <p:text>is er een warming up voor 4? en nog even de items nalopen... in andere wat gaan we doen slides wordt er meer concreet gezegd wat je gaat doen. "klassikale opdracht" hier bij andere les staat er bijv. Zebra shake.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A8209-A6C6-42A9-AAFD-74A2FAE67FA1}" type="datetimeFigureOut">
              <a:rPr lang="nl-NL" smtClean="0"/>
              <a:t>6-6-2022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C57A1-B54D-4B0C-BFD3-8190F94E1356}" type="slidenum">
              <a:rPr lang="nl-NL" smtClean="0"/>
              <a:t>‹nr.›</a:t>
            </a:fld>
            <a:endParaRPr lang="nl-NL"/>
          </a:p>
        </p:txBody>
      </p:sp>
    </p:spTree>
    <p:extLst>
      <p:ext uri="{BB962C8B-B14F-4D97-AF65-F5344CB8AC3E}">
        <p14:creationId xmlns:p14="http://schemas.microsoft.com/office/powerpoint/2010/main" val="309891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Achtergrondinformatie voor docent</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Verdana" panose="020B0604030504040204" pitchFamily="34" charset="0"/>
                <a:ea typeface="Calibri" panose="020F0502020204030204" pitchFamily="34" charset="0"/>
                <a:cs typeface="Calibri Light" panose="020F0302020204030204" pitchFamily="34" charset="0"/>
              </a:rPr>
              <a:t>Het doel van “Stress onder Controle” is leerlingen (zelf)kennis bij te brengen over stress en de werking van hun brein. </a:t>
            </a: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Verdana" panose="020B0604030504040204" pitchFamily="34" charset="0"/>
                <a:ea typeface="Calibri" panose="020F0502020204030204" pitchFamily="34" charset="0"/>
                <a:cs typeface="Calibri Light" panose="020F0302020204030204" pitchFamily="34" charset="0"/>
              </a:rPr>
              <a:t>Het biedt hen handelingsperspectief om met stress om te gaan en ze krijgen daard</a:t>
            </a:r>
            <a:r>
              <a:rPr lang="nl-NL" sz="1800" dirty="0">
                <a:effectLst/>
                <a:latin typeface="Verdana" panose="020B0604030504040204" pitchFamily="34" charset="0"/>
                <a:ea typeface="Calibri" panose="020F0502020204030204" pitchFamily="34" charset="0"/>
                <a:cs typeface="Arial" panose="020B0604020202020204" pitchFamily="34" charset="0"/>
              </a:rPr>
              <a:t>oor meer grip op hun situatie.</a:t>
            </a:r>
            <a:r>
              <a:rPr lang="nl-NL" sz="1800" dirty="0">
                <a:effectLst/>
                <a:latin typeface="Verdana" panose="020B0604030504040204" pitchFamily="34" charset="0"/>
                <a:ea typeface="Calibri" panose="020F0502020204030204" pitchFamily="34" charset="0"/>
                <a:cs typeface="Calibri Light" panose="020F0302020204030204" pitchFamily="34" charset="0"/>
              </a:rPr>
              <a:t> Leerlingen krijgen woorden voor hun ervaringen</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endPar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b="1" dirty="0">
                <a:effectLst/>
                <a:latin typeface="Verdana" panose="020B0604030504040204" pitchFamily="34" charset="0"/>
                <a:ea typeface="Calibri" panose="020F0502020204030204" pitchFamily="34" charset="0"/>
                <a:cs typeface="Arial" panose="020B0604020202020204" pitchFamily="34" charset="0"/>
              </a:rPr>
              <a:t>Hoofddoel les 1: </a:t>
            </a:r>
            <a:r>
              <a:rPr lang="nl-NL" sz="1800" dirty="0">
                <a:effectLst/>
                <a:latin typeface="Verdana" panose="020B0604030504040204" pitchFamily="34" charset="0"/>
                <a:ea typeface="Calibri" panose="020F0502020204030204" pitchFamily="34" charset="0"/>
                <a:cs typeface="Arial" panose="020B0604020202020204" pitchFamily="34" charset="0"/>
              </a:rPr>
              <a:t>Leerlingen krijgen inzicht in de extra uitdagingen die de coronatijd geeft en dat onprettige gevoelens een reden zijn om in actie te komen.</a:t>
            </a:r>
          </a:p>
          <a:p>
            <a:pPr>
              <a:lnSpc>
                <a:spcPct val="107000"/>
              </a:lnSpc>
              <a:spcAft>
                <a:spcPts val="800"/>
              </a:spcAft>
            </a:pPr>
            <a:endPar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Vandaag beginnen we met de eerste les van de 4 lessen over stress.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Stress hoort bij het leven. Iedereen heeft daar meer of minder mee te maken.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nl-NL" sz="1800" i="1" dirty="0">
                <a:solidFill>
                  <a:srgbClr val="00B050"/>
                </a:solidFill>
                <a:effectLst/>
                <a:latin typeface="Verdana" panose="020B0604030504040204" pitchFamily="34" charset="0"/>
                <a:ea typeface="Calibri" panose="020F0502020204030204" pitchFamily="34" charset="0"/>
                <a:cs typeface="Times New Roman" panose="02020603050405020304" pitchFamily="18" charset="0"/>
              </a:rPr>
              <a:t>Wie weet wat stress is?</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nl-NL" sz="1800" i="1" dirty="0">
                <a:solidFill>
                  <a:srgbClr val="00B050"/>
                </a:solidFill>
                <a:effectLst/>
                <a:latin typeface="Verdana" panose="020B0604030504040204" pitchFamily="34" charset="0"/>
                <a:ea typeface="Calibri" panose="020F0502020204030204" pitchFamily="34" charset="0"/>
                <a:cs typeface="Times New Roman" panose="02020603050405020304" pitchFamily="18" charset="0"/>
              </a:rPr>
              <a:t>En hoe vaak heb je last van stress? </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nl-NL" sz="1800" i="1" dirty="0">
                <a:solidFill>
                  <a:srgbClr val="00B050"/>
                </a:solidFill>
                <a:effectLst/>
                <a:latin typeface="Verdana" panose="020B0604030504040204" pitchFamily="34" charset="0"/>
                <a:ea typeface="Calibri" panose="020F0502020204030204" pitchFamily="34" charset="0"/>
                <a:cs typeface="Times New Roman" panose="02020603050405020304" pitchFamily="18" charset="0"/>
              </a:rPr>
              <a:t>Wie heeft nooit last van stress? Wie soms? Vaak? Heel vaak? </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Al voor de coronacrisis bleek dat leerlingen in Nederland veel last hebben van stress. Tijdens de coronacrisis bleek dat veel leerlingen meer last kregen van vervelende gevoelens: zoals eenzaamheid, somberheid, boosheid en frustratie. Dit soort gevoelens hebben ook invloed op je leren, en als leren niet lukt heeft dat ook weer invloed hoe je je voelt.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Jeugdartsen en verpleegkundigen van de GGD merkten dat als zij aan jongeren uitlegden hoe stress werkt, en wat de invloed is op je lichaam, gevoel en denken, dat dat jongeren hielp om ermee om te gaan. Om te zorgen dat veel meer jongeren hier hun voordeel mee kunnen doen, hebben ze deze informatie verwerkt in deze lessenserie.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dirty="0">
                <a:solidFill>
                  <a:srgbClr val="00B050"/>
                </a:solidFill>
                <a:effectLst/>
                <a:latin typeface="Verdana" panose="020B0604030504040204" pitchFamily="34" charset="0"/>
                <a:ea typeface="Calibri" panose="020F0502020204030204" pitchFamily="34" charset="0"/>
                <a:cs typeface="Arial" panose="020B0604020202020204" pitchFamily="34" charset="0"/>
              </a:rPr>
              <a:t>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 deze 4 lessen gaan we bespreken hoe dat zit, en ook met elkaar praten over wat je zelf kan doen om minder last van stress te hebben.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Dat heet met een duur woord: welke strategieën je kan kiezen. En welke bij jou passen.</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Dat is allemaal heel persoonlijk, en daarom is het belangrijk met elkaar afspraken te maken hoe we omgaan met wat er hier besproken wordt.</a:t>
            </a:r>
            <a:r>
              <a:rPr lang="nl-NL" sz="1800" i="1" dirty="0">
                <a:effectLst/>
                <a:latin typeface="Verdana" panose="020B0604030504040204" pitchFamily="34" charset="0"/>
                <a:ea typeface="Calibri" panose="020F0502020204030204" pitchFamily="34" charset="0"/>
                <a:cs typeface="Arial" panose="020B0604020202020204" pitchFamily="34" charset="0"/>
              </a:rPr>
              <a:t> </a:t>
            </a:r>
            <a:r>
              <a:rPr lang="nl-NL" sz="1800" dirty="0">
                <a:effectLst/>
                <a:latin typeface="Verdana" panose="020B0604030504040204" pitchFamily="34" charset="0"/>
                <a:ea typeface="Calibri" panose="020F0502020204030204" pitchFamily="34" charset="0"/>
                <a:cs typeface="Arial" panose="020B0604020202020204" pitchFamily="34" charset="0"/>
              </a:rPr>
              <a:t> Twee </a:t>
            </a:r>
            <a:r>
              <a:rPr lang="nl-NL" sz="1800" dirty="0" err="1">
                <a:effectLst/>
                <a:latin typeface="Verdana" panose="020B0604030504040204" pitchFamily="34" charset="0"/>
                <a:ea typeface="Calibri" panose="020F0502020204030204" pitchFamily="34" charset="0"/>
                <a:cs typeface="Arial" panose="020B0604020202020204" pitchFamily="34" charset="0"/>
              </a:rPr>
              <a:t>weggehaalt</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18AC57A1-B54D-4B0C-BFD3-8190F94E1356}" type="slidenum">
              <a:rPr lang="nl-NL" smtClean="0"/>
              <a:t>1</a:t>
            </a:fld>
            <a:endParaRPr lang="nl-NL"/>
          </a:p>
        </p:txBody>
      </p:sp>
    </p:spTree>
    <p:extLst>
      <p:ext uri="{BB962C8B-B14F-4D97-AF65-F5344CB8AC3E}">
        <p14:creationId xmlns:p14="http://schemas.microsoft.com/office/powerpoint/2010/main" val="650253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u="sng" dirty="0">
                <a:effectLst/>
                <a:latin typeface="Verdana" panose="020B0604030504040204" pitchFamily="34" charset="0"/>
                <a:ea typeface="Calibri" panose="020F0502020204030204" pitchFamily="34" charset="0"/>
                <a:cs typeface="Arial" panose="020B0604020202020204" pitchFamily="34" charset="0"/>
              </a:rPr>
              <a:t>Extra docenteninformatie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Stress reacties zijn biologische automatische reacties. Daar zit geen keuze in.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Het kenmerk van de vechtreactie is: je gaat erop af. Vechtreacties zijn bijvoorbeeld: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Direct boos worden als iemand iets zegt dat je niet bevalt of direct een klap verkopen.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Het kenmerk van de vluchtreacties is: wegrennen uit de situatie en net doen alsof het er niet is geweest, maar ook niet terug willen gaan.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Ook poppetjes tekenen, op mobieltje kijken veel gamen of tv kijken zijn vormen van vluchtreacties.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Het kenmerk van de bevriesreactie is: het over je heen laten komen en tot niets meer komen.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Dat is bijvoorbeeld bij een black-out bij een toets of dichtklappen in andere situaties die je overvallen.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Je kunt het niet makkelijk zien: soms is er geen reactie of is er een sociaal wenselijke reactie.</a:t>
            </a: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10</a:t>
            </a:fld>
            <a:endParaRPr lang="nl-NL"/>
          </a:p>
        </p:txBody>
      </p:sp>
    </p:spTree>
    <p:extLst>
      <p:ext uri="{BB962C8B-B14F-4D97-AF65-F5344CB8AC3E}">
        <p14:creationId xmlns:p14="http://schemas.microsoft.com/office/powerpoint/2010/main" val="105716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Nabespreking</a:t>
            </a:r>
            <a:r>
              <a:rPr lang="en-GB" sz="1200" b="1"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In de </a:t>
            </a:r>
            <a:r>
              <a:rPr lang="en-GB" sz="1200" i="1" kern="1200" dirty="0" err="1">
                <a:solidFill>
                  <a:schemeClr val="tx1"/>
                </a:solidFill>
                <a:effectLst/>
                <a:latin typeface="+mn-lt"/>
                <a:ea typeface="+mn-ea"/>
                <a:cs typeface="+mn-cs"/>
              </a:rPr>
              <a:t>animatiefilm</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gesproken</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drie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verschillende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reactiepatronen</a:t>
            </a:r>
            <a:r>
              <a:rPr lang="en-GB" sz="1200" i="1" kern="1200" dirty="0">
                <a:solidFill>
                  <a:schemeClr val="tx1"/>
                </a:solidFill>
                <a:effectLst/>
                <a:latin typeface="+mn-lt"/>
                <a:ea typeface="+mn-ea"/>
                <a:cs typeface="+mn-cs"/>
              </a:rPr>
              <a:t> op stress.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Stel</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op het </a:t>
            </a:r>
            <a:r>
              <a:rPr lang="en-GB" sz="1200" i="1" kern="1200" dirty="0" err="1">
                <a:solidFill>
                  <a:schemeClr val="tx1"/>
                </a:solidFill>
                <a:effectLst/>
                <a:latin typeface="+mn-lt"/>
                <a:ea typeface="+mn-ea"/>
                <a:cs typeface="+mn-cs"/>
              </a:rPr>
              <a:t>fietspad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omver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gereden</a:t>
            </a:r>
            <a:r>
              <a:rPr lang="en-GB" sz="1200" i="1" kern="1200" dirty="0">
                <a:solidFill>
                  <a:schemeClr val="tx1"/>
                </a:solidFill>
                <a:effectLst/>
                <a:latin typeface="+mn-lt"/>
                <a:ea typeface="+mn-ea"/>
                <a:cs typeface="+mn-cs"/>
              </a:rPr>
              <a:t> door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scooter.</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Hoe </a:t>
            </a:r>
            <a:r>
              <a:rPr lang="en-GB" sz="1200" i="1" kern="1200" dirty="0" err="1">
                <a:solidFill>
                  <a:schemeClr val="tx1"/>
                </a:solidFill>
                <a:effectLst/>
                <a:latin typeface="+mn-lt"/>
                <a:ea typeface="+mn-ea"/>
                <a:cs typeface="+mn-cs"/>
              </a:rPr>
              <a:t>reageert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vechten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Hoe </a:t>
            </a:r>
            <a:r>
              <a:rPr lang="en-GB" sz="1200" i="1" kern="1200" dirty="0" err="1">
                <a:solidFill>
                  <a:schemeClr val="tx1"/>
                </a:solidFill>
                <a:effectLst/>
                <a:latin typeface="+mn-lt"/>
                <a:ea typeface="+mn-ea"/>
                <a:cs typeface="+mn-cs"/>
              </a:rPr>
              <a:t>reageert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vluchten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Hoe </a:t>
            </a:r>
            <a:r>
              <a:rPr lang="en-GB" sz="1200" i="1" kern="1200" dirty="0" err="1">
                <a:solidFill>
                  <a:schemeClr val="tx1"/>
                </a:solidFill>
                <a:effectLst/>
                <a:latin typeface="+mn-lt"/>
                <a:ea typeface="+mn-ea"/>
                <a:cs typeface="+mn-cs"/>
              </a:rPr>
              <a:t>reageert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bevriest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in de </a:t>
            </a:r>
            <a:r>
              <a:rPr lang="en-GB" sz="1200" i="1" kern="1200" dirty="0" err="1">
                <a:solidFill>
                  <a:schemeClr val="tx1"/>
                </a:solidFill>
                <a:effectLst/>
                <a:latin typeface="+mn-lt"/>
                <a:ea typeface="+mn-ea"/>
                <a:cs typeface="+mn-cs"/>
              </a:rPr>
              <a:t>klas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Stel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docent </a:t>
            </a:r>
            <a:r>
              <a:rPr lang="en-GB" sz="1200" i="1" kern="1200" dirty="0" err="1">
                <a:solidFill>
                  <a:schemeClr val="tx1"/>
                </a:solidFill>
                <a:effectLst/>
                <a:latin typeface="+mn-lt"/>
                <a:ea typeface="+mn-ea"/>
                <a:cs typeface="+mn-cs"/>
              </a:rPr>
              <a:t>ineens</a:t>
            </a:r>
            <a:r>
              <a:rPr lang="en-GB" sz="1200" i="1" kern="1200" dirty="0">
                <a:solidFill>
                  <a:schemeClr val="tx1"/>
                </a:solidFill>
                <a:effectLst/>
                <a:latin typeface="+mn-lt"/>
                <a:ea typeface="+mn-ea"/>
                <a:cs typeface="+mn-cs"/>
              </a:rPr>
              <a:t> heel boos op de </a:t>
            </a:r>
            <a:r>
              <a:rPr lang="en-GB" sz="1200" i="1" kern="1200" dirty="0" err="1">
                <a:solidFill>
                  <a:schemeClr val="tx1"/>
                </a:solidFill>
                <a:effectLst/>
                <a:latin typeface="+mn-lt"/>
                <a:ea typeface="+mn-ea"/>
                <a:cs typeface="+mn-cs"/>
              </a:rPr>
              <a:t>klas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Kan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voorbeeld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geven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vechten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reageren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Kan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voorbeeld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geven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vluchten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reageren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Kan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voorbeeld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geven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bevriezen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reageren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Stress </a:t>
            </a:r>
            <a:r>
              <a:rPr lang="en-GB" sz="1200" i="1" kern="1200" dirty="0" err="1">
                <a:solidFill>
                  <a:schemeClr val="tx1"/>
                </a:solidFill>
                <a:effectLst/>
                <a:latin typeface="+mn-lt"/>
                <a:ea typeface="+mn-ea"/>
                <a:cs typeface="+mn-cs"/>
              </a:rPr>
              <a:t>reacties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biologische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automatische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reacties</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Vechten </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discussie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aangaan</a:t>
            </a:r>
            <a:r>
              <a:rPr lang="en-GB" sz="1200" i="1" kern="1200" dirty="0">
                <a:solidFill>
                  <a:schemeClr val="tx1"/>
                </a:solidFill>
                <a:effectLst/>
                <a:latin typeface="+mn-lt"/>
                <a:ea typeface="+mn-ea"/>
                <a:cs typeface="+mn-cs"/>
              </a:rPr>
              <a:t>, boos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in de </a:t>
            </a:r>
            <a:r>
              <a:rPr lang="en-GB" sz="1200" i="1" kern="1200" dirty="0" err="1">
                <a:solidFill>
                  <a:schemeClr val="tx1"/>
                </a:solidFill>
                <a:effectLst/>
                <a:latin typeface="+mn-lt"/>
                <a:ea typeface="+mn-ea"/>
                <a:cs typeface="+mn-cs"/>
              </a:rPr>
              <a:t>verdediging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schieten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err="1">
                <a:solidFill>
                  <a:schemeClr val="tx1"/>
                </a:solidFill>
                <a:effectLst/>
                <a:latin typeface="+mn-lt"/>
                <a:ea typeface="+mn-ea"/>
                <a:cs typeface="+mn-cs"/>
              </a:rPr>
              <a:t>Bevriezen</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reactie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goed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i="1" kern="1200" dirty="0" err="1">
                <a:solidFill>
                  <a:schemeClr val="tx1"/>
                </a:solidFill>
                <a:effectLst/>
                <a:latin typeface="+mn-lt"/>
                <a:ea typeface="+mn-ea"/>
                <a:cs typeface="+mn-cs"/>
              </a:rPr>
              <a:t>Vluchten</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poppetjes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tekenen</a:t>
            </a:r>
            <a:r>
              <a:rPr lang="en-GB" sz="1200" i="1" kern="1200" dirty="0">
                <a:solidFill>
                  <a:schemeClr val="tx1"/>
                </a:solidFill>
                <a:effectLst/>
                <a:latin typeface="+mn-lt"/>
                <a:ea typeface="+mn-ea"/>
                <a:cs typeface="+mn-cs"/>
              </a:rPr>
              <a:t>, op je </a:t>
            </a:r>
            <a:r>
              <a:rPr lang="en-GB" sz="1200" i="1" kern="1200" dirty="0" err="1">
                <a:solidFill>
                  <a:schemeClr val="tx1"/>
                </a:solidFill>
                <a:effectLst/>
                <a:latin typeface="+mn-lt"/>
                <a:ea typeface="+mn-ea"/>
                <a:cs typeface="+mn-cs"/>
              </a:rPr>
              <a:t>mobieltje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kijken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grappen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maken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muziek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luisteren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letterlijk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weglopen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De mate </a:t>
            </a:r>
            <a:r>
              <a:rPr lang="en-GB" sz="1200" i="1" kern="1200" dirty="0" err="1">
                <a:solidFill>
                  <a:schemeClr val="tx1"/>
                </a:solidFill>
                <a:effectLst/>
                <a:latin typeface="+mn-lt"/>
                <a:ea typeface="+mn-ea"/>
                <a:cs typeface="+mn-cs"/>
              </a:rPr>
              <a:t>waarin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later last van </a:t>
            </a:r>
            <a:r>
              <a:rPr lang="en-GB" sz="1200" i="1" kern="1200" dirty="0" err="1">
                <a:solidFill>
                  <a:schemeClr val="tx1"/>
                </a:solidFill>
                <a:effectLst/>
                <a:latin typeface="+mn-lt"/>
                <a:ea typeface="+mn-ea"/>
                <a:cs typeface="+mn-cs"/>
              </a:rPr>
              <a:t>stressvolle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gebeurtenissen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veel</a:t>
            </a:r>
            <a:r>
              <a:rPr lang="en-GB" sz="1200" i="1" kern="1200" dirty="0">
                <a:solidFill>
                  <a:schemeClr val="tx1"/>
                </a:solidFill>
                <a:effectLst/>
                <a:latin typeface="+mn-lt"/>
                <a:ea typeface="+mn-ea"/>
                <a:cs typeface="+mn-cs"/>
              </a:rPr>
              <a:t> te </a:t>
            </a:r>
            <a:r>
              <a:rPr lang="en-GB" sz="1200" i="1" kern="1200" dirty="0" err="1">
                <a:solidFill>
                  <a:schemeClr val="tx1"/>
                </a:solidFill>
                <a:effectLst/>
                <a:latin typeface="+mn-lt"/>
                <a:ea typeface="+mn-ea"/>
                <a:cs typeface="+mn-cs"/>
              </a:rPr>
              <a:t>maken</a:t>
            </a:r>
            <a:r>
              <a:rPr lang="en-GB" sz="1200" i="1" kern="1200" dirty="0">
                <a:solidFill>
                  <a:schemeClr val="tx1"/>
                </a:solidFill>
                <a:effectLst/>
                <a:latin typeface="+mn-lt"/>
                <a:ea typeface="+mn-ea"/>
                <a:cs typeface="+mn-cs"/>
              </a:rPr>
              <a:t> met hoe </a:t>
            </a:r>
            <a:r>
              <a:rPr lang="en-GB" sz="1200" i="1" kern="1200" dirty="0" err="1">
                <a:solidFill>
                  <a:schemeClr val="tx1"/>
                </a:solidFill>
                <a:effectLst/>
                <a:latin typeface="+mn-lt"/>
                <a:ea typeface="+mn-ea"/>
                <a:cs typeface="+mn-cs"/>
              </a:rPr>
              <a:t>zij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zelf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én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hun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omgeving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reageert</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event en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omgegaan</a:t>
            </a:r>
            <a:r>
              <a:rPr lang="en-GB" sz="1200" i="1" kern="1200" dirty="0">
                <a:solidFill>
                  <a:schemeClr val="tx1"/>
                </a:solidFill>
                <a:effectLst/>
                <a:latin typeface="+mn-lt"/>
                <a:ea typeface="+mn-ea"/>
                <a:cs typeface="+mn-cs"/>
              </a:rPr>
              <a:t> de stress. </a:t>
            </a:r>
          </a:p>
          <a:p>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kunt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elkaar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steunen</a:t>
            </a:r>
            <a:r>
              <a:rPr lang="en-GB" sz="1200" i="1" kern="1200" dirty="0">
                <a:solidFill>
                  <a:schemeClr val="tx1"/>
                </a:solidFill>
                <a:effectLst/>
                <a:latin typeface="+mn-lt"/>
                <a:ea typeface="+mn-ea"/>
                <a:cs typeface="+mn-cs"/>
              </a:rPr>
              <a:t> door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herkennen</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dat</a:t>
            </a:r>
            <a:r>
              <a:rPr lang="en-GB" sz="1200" b="1" i="1" kern="1200" dirty="0">
                <a:solidFill>
                  <a:schemeClr val="tx1"/>
                </a:solidFill>
                <a:effectLst/>
                <a:latin typeface="+mn-lt"/>
                <a:ea typeface="+mn-ea"/>
                <a:cs typeface="+mn-cs"/>
              </a:rPr>
              <a:t> het </a:t>
            </a:r>
            <a:r>
              <a:rPr lang="en-GB" sz="1200" b="1" i="1" kern="1200" dirty="0" err="1">
                <a:solidFill>
                  <a:schemeClr val="tx1"/>
                </a:solidFill>
                <a:effectLst/>
                <a:latin typeface="+mn-lt"/>
                <a:ea typeface="+mn-ea"/>
                <a:cs typeface="+mn-cs"/>
              </a:rPr>
              <a:t>een</a:t>
            </a:r>
            <a:r>
              <a:rPr lang="en-GB" sz="1200" b="1" i="1" kern="1200" dirty="0">
                <a:solidFill>
                  <a:schemeClr val="tx1"/>
                </a:solidFill>
                <a:effectLst/>
                <a:latin typeface="+mn-lt"/>
                <a:ea typeface="+mn-ea"/>
                <a:cs typeface="+mn-cs"/>
              </a:rPr>
              <a:t> </a:t>
            </a:r>
            <a:r>
              <a:rPr lang="en-GB" sz="1200" b="1" i="1" kern="1200" dirty="0" err="1">
                <a:solidFill>
                  <a:schemeClr val="tx1"/>
                </a:solidFill>
                <a:effectLst/>
                <a:latin typeface="+mn-lt"/>
                <a:ea typeface="+mn-ea"/>
                <a:cs typeface="+mn-cs"/>
              </a:rPr>
              <a:t>stressreactie</a:t>
            </a:r>
            <a:r>
              <a:rPr lang="en-GB" sz="1200" b="1" i="1" kern="1200" dirty="0">
                <a:solidFill>
                  <a:schemeClr val="tx1"/>
                </a:solidFill>
                <a:effectLst/>
                <a:latin typeface="+mn-lt"/>
                <a:ea typeface="+mn-ea"/>
                <a:cs typeface="+mn-cs"/>
              </a:rPr>
              <a:t> is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Gelukkig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herstellen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hele </a:t>
            </a:r>
            <a:r>
              <a:rPr lang="en-GB" sz="1200" i="1" kern="1200" dirty="0" err="1">
                <a:solidFill>
                  <a:schemeClr val="tx1"/>
                </a:solidFill>
                <a:effectLst/>
                <a:latin typeface="+mn-lt"/>
                <a:ea typeface="+mn-ea"/>
                <a:cs typeface="+mn-cs"/>
              </a:rPr>
              <a:t>heftige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meegemaakt</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goede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hulp</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eventueel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grappige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oefening</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we </a:t>
            </a:r>
            <a:r>
              <a:rPr lang="en-GB" sz="1200" i="1" kern="1200" dirty="0" err="1">
                <a:solidFill>
                  <a:schemeClr val="tx1"/>
                </a:solidFill>
                <a:effectLst/>
                <a:latin typeface="+mn-lt"/>
                <a:ea typeface="+mn-ea"/>
                <a:cs typeface="+mn-cs"/>
              </a:rPr>
              <a:t>tijd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genoeg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NL" dirty="0"/>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11</a:t>
            </a:fld>
            <a:endParaRPr lang="nl-NL"/>
          </a:p>
        </p:txBody>
      </p:sp>
    </p:spTree>
    <p:extLst>
      <p:ext uri="{BB962C8B-B14F-4D97-AF65-F5344CB8AC3E}">
        <p14:creationId xmlns:p14="http://schemas.microsoft.com/office/powerpoint/2010/main" val="1043609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oefening</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experiment. </a:t>
            </a:r>
            <a:r>
              <a:rPr lang="en-GB" sz="1200" i="1" kern="1200" dirty="0" err="1">
                <a:solidFill>
                  <a:schemeClr val="tx1"/>
                </a:solidFill>
                <a:effectLst/>
                <a:latin typeface="+mn-lt"/>
                <a:ea typeface="+mn-ea"/>
                <a:cs typeface="+mn-cs"/>
              </a:rPr>
              <a:t>Ik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a:t>
            </a:r>
            <a:r>
              <a:rPr lang="en-GB" sz="1200" i="1" kern="1200" dirty="0">
                <a:solidFill>
                  <a:schemeClr val="tx1"/>
                </a:solidFill>
                <a:effectLst/>
                <a:latin typeface="+mn-lt"/>
                <a:ea typeface="+mn-ea"/>
                <a:cs typeface="+mn-cs"/>
              </a:rPr>
              <a:t> 5 </a:t>
            </a:r>
            <a:r>
              <a:rPr lang="en-GB" sz="1200" i="1" kern="1200" dirty="0" err="1">
                <a:solidFill>
                  <a:schemeClr val="tx1"/>
                </a:solidFill>
                <a:effectLst/>
                <a:latin typeface="+mn-lt"/>
                <a:ea typeface="+mn-ea"/>
                <a:cs typeface="+mn-cs"/>
              </a:rPr>
              <a:t>leerlingen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nodig</a:t>
            </a:r>
            <a:r>
              <a:rPr lang="en-GB" sz="1200" i="1" kern="1200" dirty="0">
                <a:solidFill>
                  <a:schemeClr val="tx1"/>
                </a:solidFill>
                <a:effectLst/>
                <a:latin typeface="+mn-lt"/>
                <a:ea typeface="+mn-ea"/>
                <a:cs typeface="+mn-cs"/>
              </a:rPr>
              <a:t> om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klas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r>
              <a:rPr lang="en-GB" sz="1200" i="1" kern="1200" dirty="0">
                <a:solidFill>
                  <a:schemeClr val="tx1"/>
                </a:solidFill>
                <a:effectLst/>
                <a:latin typeface="+mn-lt"/>
                <a:ea typeface="+mn-ea"/>
                <a:cs typeface="+mn-cs"/>
              </a:rPr>
              <a:t>. Wie </a:t>
            </a:r>
            <a:r>
              <a:rPr lang="en-GB" sz="1200" i="1" kern="1200" dirty="0" err="1">
                <a:solidFill>
                  <a:schemeClr val="tx1"/>
                </a:solidFill>
                <a:effectLst/>
                <a:latin typeface="+mn-lt"/>
                <a:ea typeface="+mn-ea"/>
                <a:cs typeface="+mn-cs"/>
              </a:rPr>
              <a:t>wil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meedoen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 in de </a:t>
            </a:r>
            <a:r>
              <a:rPr lang="en-GB" sz="1200" i="1" kern="1200" dirty="0" err="1">
                <a:solidFill>
                  <a:schemeClr val="tx1"/>
                </a:solidFill>
                <a:effectLst/>
                <a:latin typeface="+mn-lt"/>
                <a:ea typeface="+mn-ea"/>
                <a:cs typeface="+mn-cs"/>
              </a:rPr>
              <a:t>kring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staan</a:t>
            </a:r>
            <a:r>
              <a:rPr lang="en-GB" sz="1200" i="1" kern="1200" dirty="0">
                <a:solidFill>
                  <a:schemeClr val="tx1"/>
                </a:solidFill>
                <a:effectLst/>
                <a:latin typeface="+mn-lt"/>
                <a:ea typeface="+mn-ea"/>
                <a:cs typeface="+mn-cs"/>
              </a:rPr>
              <a:t> met de </a:t>
            </a:r>
            <a:r>
              <a:rPr lang="en-GB" sz="1200" i="1" kern="1200" dirty="0" err="1">
                <a:solidFill>
                  <a:schemeClr val="tx1"/>
                </a:solidFill>
                <a:effectLst/>
                <a:latin typeface="+mn-lt"/>
                <a:ea typeface="+mn-ea"/>
                <a:cs typeface="+mn-cs"/>
              </a:rPr>
              <a:t>ogen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gesloten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Iedereen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krijgt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opgeblazen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ballon</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hun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uitgestrekte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handen</a:t>
            </a:r>
            <a:r>
              <a:rPr lang="en-GB" sz="1200" i="1" kern="1200" dirty="0">
                <a:solidFill>
                  <a:schemeClr val="tx1"/>
                </a:solidFill>
                <a:effectLst/>
                <a:latin typeface="+mn-lt"/>
                <a:ea typeface="+mn-ea"/>
                <a:cs typeface="+mn-cs"/>
              </a:rPr>
              <a:t> (om </a:t>
            </a:r>
            <a:r>
              <a:rPr lang="en-GB" sz="1200" i="1" kern="1200" dirty="0" err="1">
                <a:solidFill>
                  <a:schemeClr val="tx1"/>
                </a:solidFill>
                <a:effectLst/>
                <a:latin typeface="+mn-lt"/>
                <a:ea typeface="+mn-ea"/>
                <a:cs typeface="+mn-cs"/>
              </a:rPr>
              <a:t>afstand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bewaren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andere</a:t>
            </a:r>
            <a:r>
              <a:rPr lang="en-GB" sz="1200" i="1" kern="1200" dirty="0">
                <a:solidFill>
                  <a:schemeClr val="tx1"/>
                </a:solidFill>
                <a:effectLst/>
                <a:latin typeface="+mn-lt"/>
                <a:ea typeface="+mn-ea"/>
                <a:cs typeface="+mn-cs"/>
              </a:rPr>
              <a:t> 2 </a:t>
            </a:r>
            <a:r>
              <a:rPr lang="en-GB" sz="1200" i="1" kern="1200" dirty="0" err="1">
                <a:solidFill>
                  <a:schemeClr val="tx1"/>
                </a:solidFill>
                <a:effectLst/>
                <a:latin typeface="+mn-lt"/>
                <a:ea typeface="+mn-ea"/>
                <a:cs typeface="+mn-cs"/>
              </a:rPr>
              <a:t>durven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meedoen</a:t>
            </a:r>
            <a:r>
              <a:rPr lang="en-GB" sz="1200" i="1" kern="1200" dirty="0">
                <a:solidFill>
                  <a:schemeClr val="tx1"/>
                </a:solidFill>
                <a:effectLst/>
                <a:latin typeface="+mn-lt"/>
                <a:ea typeface="+mn-ea"/>
                <a:cs typeface="+mn-cs"/>
              </a:rPr>
              <a:t> door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hun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Nabespreking</a:t>
            </a:r>
            <a:r>
              <a:rPr lang="en-GB" sz="1200" i="1" kern="1200" dirty="0">
                <a:solidFill>
                  <a:schemeClr val="tx1"/>
                </a:solidFill>
                <a:effectLst/>
                <a:latin typeface="+mn-lt"/>
                <a:ea typeface="+mn-ea"/>
                <a:cs typeface="+mn-cs"/>
              </a:rPr>
              <a:t> Wie van de </a:t>
            </a:r>
            <a:r>
              <a:rPr lang="en-GB" sz="1200" i="1" kern="1200" dirty="0" err="1">
                <a:solidFill>
                  <a:schemeClr val="tx1"/>
                </a:solidFill>
                <a:effectLst/>
                <a:latin typeface="+mn-lt"/>
                <a:ea typeface="+mn-ea"/>
                <a:cs typeface="+mn-cs"/>
              </a:rPr>
              <a:t>vier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weet</a:t>
            </a:r>
            <a:r>
              <a:rPr lang="en-GB" sz="1200" i="1" kern="1200" dirty="0">
                <a:solidFill>
                  <a:schemeClr val="tx1"/>
                </a:solidFill>
                <a:effectLst/>
                <a:latin typeface="+mn-lt"/>
                <a:ea typeface="+mn-ea"/>
                <a:cs typeface="+mn-cs"/>
              </a:rPr>
              <a:t> ....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overhoren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verhaal</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Wie van de </a:t>
            </a:r>
            <a:r>
              <a:rPr lang="en-GB" sz="1200" i="1" kern="1200" dirty="0" err="1">
                <a:solidFill>
                  <a:schemeClr val="tx1"/>
                </a:solidFill>
                <a:effectLst/>
                <a:latin typeface="+mn-lt"/>
                <a:ea typeface="+mn-ea"/>
                <a:cs typeface="+mn-cs"/>
              </a:rPr>
              <a:t>anderen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weet</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antwoord</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De stress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ballon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mogelijk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geprikt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neemt</a:t>
            </a:r>
            <a:r>
              <a:rPr lang="en-GB" sz="1200" i="1" kern="1200" dirty="0">
                <a:solidFill>
                  <a:schemeClr val="tx1"/>
                </a:solidFill>
                <a:effectLst/>
                <a:latin typeface="+mn-lt"/>
                <a:ea typeface="+mn-ea"/>
                <a:cs typeface="+mn-cs"/>
              </a:rPr>
              <a:t> al je </a:t>
            </a:r>
            <a:r>
              <a:rPr lang="en-GB" sz="1200" i="1" kern="1200" dirty="0" err="1">
                <a:solidFill>
                  <a:schemeClr val="tx1"/>
                </a:solidFill>
                <a:effectLst/>
                <a:latin typeface="+mn-lt"/>
                <a:ea typeface="+mn-ea"/>
                <a:cs typeface="+mn-cs"/>
              </a:rPr>
              <a:t>aandacht</a:t>
            </a:r>
            <a:r>
              <a:rPr lang="en-GB" sz="1200" i="1" kern="1200" dirty="0">
                <a:solidFill>
                  <a:schemeClr val="tx1"/>
                </a:solidFill>
                <a:effectLst/>
                <a:latin typeface="+mn-lt"/>
                <a:ea typeface="+mn-ea"/>
                <a:cs typeface="+mn-cs"/>
              </a:rPr>
              <a:t> in. Zo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het </a:t>
            </a:r>
            <a:r>
              <a:rPr lang="en-GB" sz="1200" i="1" kern="1200" dirty="0" err="1">
                <a:solidFill>
                  <a:schemeClr val="tx1"/>
                </a:solidFill>
                <a:effectLst/>
                <a:latin typeface="+mn-lt"/>
                <a:ea typeface="+mn-ea"/>
                <a:cs typeface="+mn-cs"/>
              </a:rPr>
              <a:t>verhaal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goed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volgen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Om in de termen van de film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blijven</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voelbrein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denkbrein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uitgeschakeld</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Weet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voorbeeld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wanneer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gebeurt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8AC57A1-B54D-4B0C-BFD3-8190F94E1356}" type="slidenum">
              <a:rPr lang="nl-NL" smtClean="0"/>
              <a:t>12</a:t>
            </a:fld>
            <a:endParaRPr lang="nl-NL"/>
          </a:p>
        </p:txBody>
      </p:sp>
    </p:spTree>
    <p:extLst>
      <p:ext uri="{BB962C8B-B14F-4D97-AF65-F5344CB8AC3E}">
        <p14:creationId xmlns:p14="http://schemas.microsoft.com/office/powerpoint/2010/main" val="27728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 Stress/spanning </a:t>
            </a:r>
            <a:r>
              <a:rPr lang="en-GB" sz="1200" i="1" kern="1200" dirty="0" err="1">
                <a:solidFill>
                  <a:schemeClr val="tx1"/>
                </a:solidFill>
                <a:effectLst/>
                <a:latin typeface="+mn-lt"/>
                <a:ea typeface="+mn-ea"/>
                <a:cs typeface="+mn-cs"/>
              </a:rPr>
              <a:t>werkt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soms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positief</a:t>
            </a:r>
            <a:r>
              <a:rPr lang="en-GB" sz="1200" i="1" kern="1200" dirty="0">
                <a:solidFill>
                  <a:schemeClr val="tx1"/>
                </a:solidFill>
                <a:effectLst/>
                <a:latin typeface="+mn-lt"/>
                <a:ea typeface="+mn-ea"/>
                <a:cs typeface="+mn-cs"/>
              </a:rPr>
              <a:t> en </a:t>
            </a:r>
            <a:r>
              <a:rPr lang="en-GB" sz="1200" i="1" kern="1200" dirty="0" err="1">
                <a:solidFill>
                  <a:schemeClr val="tx1"/>
                </a:solidFill>
                <a:effectLst/>
                <a:latin typeface="+mn-lt"/>
                <a:ea typeface="+mn-ea"/>
                <a:cs typeface="+mn-cs"/>
              </a:rPr>
              <a:t>soms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negatief</a:t>
            </a:r>
            <a:r>
              <a:rPr lang="en-GB" sz="1200" i="1" kern="1200" dirty="0">
                <a:solidFill>
                  <a:schemeClr val="tx1"/>
                </a:solidFill>
                <a:effectLst/>
                <a:latin typeface="+mn-lt"/>
                <a:ea typeface="+mn-ea"/>
                <a:cs typeface="+mn-cs"/>
              </a:rPr>
              <a:t>. </a:t>
            </a:r>
          </a:p>
          <a:p>
            <a:endParaRPr lang="en-GB" sz="1200" i="1"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Schrijf</a:t>
            </a:r>
            <a:r>
              <a:rPr lang="en-GB" sz="1200" i="1" kern="1200" dirty="0">
                <a:solidFill>
                  <a:schemeClr val="tx1"/>
                </a:solidFill>
                <a:effectLst/>
                <a:latin typeface="+mn-lt"/>
                <a:ea typeface="+mn-ea"/>
                <a:cs typeface="+mn-cs"/>
              </a:rPr>
              <a:t> op je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voorbeeld</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wanneer</a:t>
            </a:r>
            <a:r>
              <a:rPr lang="en-GB" sz="1200" i="1" kern="1200" dirty="0">
                <a:solidFill>
                  <a:schemeClr val="tx1"/>
                </a:solidFill>
                <a:effectLst/>
                <a:latin typeface="+mn-lt"/>
                <a:ea typeface="+mn-ea"/>
                <a:cs typeface="+mn-cs"/>
              </a:rPr>
              <a:t> spanning/stress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tegenwerkte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negatief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wanneer</a:t>
            </a:r>
            <a:r>
              <a:rPr lang="en-GB" sz="1200" i="1" kern="1200" dirty="0">
                <a:solidFill>
                  <a:schemeClr val="tx1"/>
                </a:solidFill>
                <a:effectLst/>
                <a:latin typeface="+mn-lt"/>
                <a:ea typeface="+mn-ea"/>
                <a:cs typeface="+mn-cs"/>
              </a:rPr>
              <a:t> spanning/stress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juist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hielp</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positief</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hoeven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grote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denk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schoolwerk</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ruzies</a:t>
            </a:r>
            <a:r>
              <a:rPr lang="en-GB" sz="1200" i="1" kern="1200" dirty="0">
                <a:solidFill>
                  <a:schemeClr val="tx1"/>
                </a:solidFill>
                <a:effectLst/>
                <a:latin typeface="+mn-lt"/>
                <a:ea typeface="+mn-ea"/>
                <a:cs typeface="+mn-cs"/>
              </a:rPr>
              <a:t> met </a:t>
            </a:r>
            <a:r>
              <a:rPr lang="en-GB" sz="1200" i="1" kern="1200" dirty="0" err="1">
                <a:solidFill>
                  <a:schemeClr val="tx1"/>
                </a:solidFill>
                <a:effectLst/>
                <a:latin typeface="+mn-lt"/>
                <a:ea typeface="+mn-ea"/>
                <a:cs typeface="+mn-cs"/>
              </a:rPr>
              <a:t>ouders</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Bedenk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jezelf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Herken</a:t>
            </a:r>
            <a:r>
              <a:rPr lang="en-GB" sz="1200" i="1" kern="1200" dirty="0">
                <a:solidFill>
                  <a:schemeClr val="tx1"/>
                </a:solidFill>
                <a:effectLst/>
                <a:latin typeface="+mn-lt"/>
                <a:ea typeface="+mn-ea"/>
                <a:cs typeface="+mn-cs"/>
              </a:rPr>
              <a:t> je je eigen </a:t>
            </a:r>
            <a:r>
              <a:rPr lang="en-GB" sz="1200" i="1" kern="1200" dirty="0" err="1">
                <a:solidFill>
                  <a:schemeClr val="tx1"/>
                </a:solidFill>
                <a:effectLst/>
                <a:latin typeface="+mn-lt"/>
                <a:ea typeface="+mn-ea"/>
                <a:cs typeface="+mn-cs"/>
              </a:rPr>
              <a:t>stijl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hierin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Ben je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vechter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vluchter</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bevries</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br>
              <a:rPr lang="en-GB" sz="1200" i="1" kern="1200" dirty="0">
                <a:solidFill>
                  <a:schemeClr val="tx1"/>
                </a:solidFill>
                <a:effectLst/>
                <a:latin typeface="+mn-lt"/>
                <a:ea typeface="+mn-ea"/>
                <a:cs typeface="+mn-cs"/>
              </a:rPr>
            </a:br>
            <a:r>
              <a:rPr lang="en-GB" sz="1200" i="1" kern="1200" dirty="0" err="1">
                <a:solidFill>
                  <a:schemeClr val="tx1"/>
                </a:solidFill>
                <a:effectLst/>
                <a:latin typeface="+mn-lt"/>
                <a:ea typeface="+mn-ea"/>
                <a:cs typeface="+mn-cs"/>
              </a:rPr>
              <a:t>spannend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err="1">
                <a:solidFill>
                  <a:schemeClr val="tx1"/>
                </a:solidFill>
                <a:effectLst/>
                <a:latin typeface="+mn-lt"/>
                <a:ea typeface="+mn-ea"/>
                <a:cs typeface="+mn-cs"/>
              </a:rPr>
              <a:t>Bespreek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met je </a:t>
            </a:r>
            <a:r>
              <a:rPr lang="en-GB" sz="1200" i="1" kern="1200" dirty="0" err="1">
                <a:solidFill>
                  <a:schemeClr val="tx1"/>
                </a:solidFill>
                <a:effectLst/>
                <a:latin typeface="+mn-lt"/>
                <a:ea typeface="+mn-ea"/>
                <a:cs typeface="+mn-cs"/>
              </a:rPr>
              <a:t>groepje</a:t>
            </a:r>
            <a:r>
              <a:rPr lang="en-GB" sz="1200" i="1" kern="1200" dirty="0">
                <a:solidFill>
                  <a:schemeClr val="tx1"/>
                </a:solidFill>
                <a:effectLst/>
                <a:latin typeface="+mn-lt"/>
                <a:ea typeface="+mn-ea"/>
                <a:cs typeface="+mn-cs"/>
              </a:rPr>
              <a:t>.</a:t>
            </a:r>
            <a:r>
              <a:rPr lang="nl-NL" b="1" dirty="0"/>
              <a:t> </a:t>
            </a:r>
          </a:p>
          <a:p>
            <a:endParaRPr lang="nl-NL" b="1" dirty="0"/>
          </a:p>
          <a:p>
            <a:r>
              <a:rPr lang="nl-NL" b="1" dirty="0"/>
              <a:t>Nabespreking:</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Wil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vertellen</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situatie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waarin</a:t>
            </a:r>
            <a:r>
              <a:rPr lang="en-GB" sz="1200" i="1" kern="1200" dirty="0">
                <a:solidFill>
                  <a:schemeClr val="tx1"/>
                </a:solidFill>
                <a:effectLst/>
                <a:latin typeface="+mn-lt"/>
                <a:ea typeface="+mn-ea"/>
                <a:cs typeface="+mn-cs"/>
              </a:rPr>
              <a:t> stress/spanning je </a:t>
            </a:r>
            <a:r>
              <a:rPr lang="en-GB" sz="1200" i="1" kern="1200" dirty="0" err="1">
                <a:solidFill>
                  <a:schemeClr val="tx1"/>
                </a:solidFill>
                <a:effectLst/>
                <a:latin typeface="+mn-lt"/>
                <a:ea typeface="+mn-ea"/>
                <a:cs typeface="+mn-cs"/>
              </a:rPr>
              <a:t>tegen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werkte</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Wil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vertellen</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situatie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waarin</a:t>
            </a:r>
            <a:r>
              <a:rPr lang="en-GB" sz="1200" i="1" kern="1200" dirty="0">
                <a:solidFill>
                  <a:schemeClr val="tx1"/>
                </a:solidFill>
                <a:effectLst/>
                <a:latin typeface="+mn-lt"/>
                <a:ea typeface="+mn-ea"/>
                <a:cs typeface="+mn-cs"/>
              </a:rPr>
              <a:t> stress/spanning </a:t>
            </a:r>
            <a:r>
              <a:rPr lang="en-GB" sz="1200" i="1" kern="1200" dirty="0" err="1">
                <a:solidFill>
                  <a:schemeClr val="tx1"/>
                </a:solidFill>
                <a:effectLst/>
                <a:latin typeface="+mn-lt"/>
                <a:ea typeface="+mn-ea"/>
                <a:cs typeface="+mn-cs"/>
              </a:rPr>
              <a:t>juist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hielp</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herkennen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type </a:t>
            </a:r>
            <a:r>
              <a:rPr lang="en-GB" sz="1200" i="1" kern="1200" dirty="0" err="1">
                <a:solidFill>
                  <a:schemeClr val="tx1"/>
                </a:solidFill>
                <a:effectLst/>
                <a:latin typeface="+mn-lt"/>
                <a:ea typeface="+mn-ea"/>
                <a:cs typeface="+mn-cs"/>
              </a:rPr>
              <a:t>stressreactie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is? </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13</a:t>
            </a:fld>
            <a:endParaRPr lang="nl-NL"/>
          </a:p>
        </p:txBody>
      </p:sp>
    </p:spTree>
    <p:extLst>
      <p:ext uri="{BB962C8B-B14F-4D97-AF65-F5344CB8AC3E}">
        <p14:creationId xmlns:p14="http://schemas.microsoft.com/office/powerpoint/2010/main" val="51329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dirty="0"/>
              <a:t> </a:t>
            </a:r>
            <a:r>
              <a:rPr lang="en-GB" sz="1200" i="1" kern="1200" dirty="0">
                <a:solidFill>
                  <a:schemeClr val="tx1"/>
                </a:solidFill>
                <a:effectLst/>
                <a:latin typeface="+mn-lt"/>
                <a:ea typeface="+mn-ea"/>
                <a:cs typeface="+mn-cs"/>
              </a:rPr>
              <a:t>Al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praten</a:t>
            </a:r>
            <a:r>
              <a:rPr lang="en-GB" sz="1200" i="1" kern="1200" dirty="0">
                <a:solidFill>
                  <a:schemeClr val="tx1"/>
                </a:solidFill>
                <a:effectLst/>
                <a:latin typeface="+mn-lt"/>
                <a:ea typeface="+mn-ea"/>
                <a:cs typeface="+mn-cs"/>
              </a:rPr>
              <a:t> is best </a:t>
            </a:r>
            <a:r>
              <a:rPr lang="en-GB" sz="1200" i="1" kern="1200" dirty="0" err="1">
                <a:solidFill>
                  <a:schemeClr val="tx1"/>
                </a:solidFill>
                <a:effectLst/>
                <a:latin typeface="+mn-lt"/>
                <a:ea typeface="+mn-ea"/>
                <a:cs typeface="+mn-cs"/>
              </a:rPr>
              <a:t>stressvol</a:t>
            </a:r>
            <a:r>
              <a:rPr lang="en-GB" sz="1200" i="1" kern="1200" dirty="0">
                <a:solidFill>
                  <a:schemeClr val="tx1"/>
                </a:solidFill>
                <a:effectLst/>
                <a:latin typeface="+mn-lt"/>
                <a:ea typeface="+mn-ea"/>
                <a:cs typeface="+mn-cs"/>
              </a:rPr>
              <a:t>. Nu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we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waarmee</a:t>
            </a:r>
            <a:r>
              <a:rPr lang="en-GB" sz="1200" i="1" kern="1200" dirty="0">
                <a:solidFill>
                  <a:schemeClr val="tx1"/>
                </a:solidFill>
                <a:effectLst/>
                <a:latin typeface="+mn-lt"/>
                <a:ea typeface="+mn-ea"/>
                <a:cs typeface="+mn-cs"/>
              </a:rPr>
              <a:t> je heel </a:t>
            </a:r>
            <a:r>
              <a:rPr lang="en-GB" sz="1200" i="1" kern="1200" dirty="0" err="1">
                <a:solidFill>
                  <a:schemeClr val="tx1"/>
                </a:solidFill>
                <a:effectLst/>
                <a:latin typeface="+mn-lt"/>
                <a:ea typeface="+mn-ea"/>
                <a:cs typeface="+mn-cs"/>
              </a:rPr>
              <a:t>snel</a:t>
            </a:r>
            <a:r>
              <a:rPr lang="en-GB" sz="1200" i="1" kern="1200" dirty="0">
                <a:solidFill>
                  <a:schemeClr val="tx1"/>
                </a:solidFill>
                <a:effectLst/>
                <a:latin typeface="+mn-lt"/>
                <a:ea typeface="+mn-ea"/>
                <a:cs typeface="+mn-cs"/>
              </a:rPr>
              <a:t> van je stress </a:t>
            </a:r>
            <a:r>
              <a:rPr lang="en-GB" sz="1200" i="1" kern="1200" dirty="0" err="1">
                <a:solidFill>
                  <a:schemeClr val="tx1"/>
                </a:solidFill>
                <a:effectLst/>
                <a:latin typeface="+mn-lt"/>
                <a:ea typeface="+mn-ea"/>
                <a:cs typeface="+mn-cs"/>
              </a:rPr>
              <a:t>af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alle stress is </a:t>
            </a:r>
            <a:r>
              <a:rPr lang="en-GB" sz="1200" i="1" kern="1200" dirty="0" err="1">
                <a:solidFill>
                  <a:schemeClr val="tx1"/>
                </a:solidFill>
                <a:effectLst/>
                <a:latin typeface="+mn-lt"/>
                <a:ea typeface="+mn-ea"/>
                <a:cs typeface="+mn-cs"/>
              </a:rPr>
              <a:t>slecht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ons</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korte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termijn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ons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alerter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sneller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sterker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maken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Alleen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lang is </a:t>
            </a:r>
            <a:r>
              <a:rPr lang="en-GB" sz="1200" i="1" kern="1200" dirty="0" err="1">
                <a:solidFill>
                  <a:schemeClr val="tx1"/>
                </a:solidFill>
                <a:effectLst/>
                <a:latin typeface="+mn-lt"/>
                <a:ea typeface="+mn-ea"/>
                <a:cs typeface="+mn-cs"/>
              </a:rPr>
              <a:t>schadelijk</a:t>
            </a:r>
            <a:r>
              <a:rPr lang="en-GB" sz="1200" i="1" kern="1200" dirty="0">
                <a:solidFill>
                  <a:schemeClr val="tx1"/>
                </a:solidFill>
                <a:effectLst/>
                <a:latin typeface="+mn-lt"/>
                <a:ea typeface="+mn-ea"/>
                <a:cs typeface="+mn-cs"/>
              </a:rPr>
              <a:t>. Maar hoe </a:t>
            </a:r>
            <a:r>
              <a:rPr lang="en-GB" sz="1200" i="1" kern="1200" dirty="0" err="1">
                <a:solidFill>
                  <a:schemeClr val="tx1"/>
                </a:solidFill>
                <a:effectLst/>
                <a:latin typeface="+mn-lt"/>
                <a:ea typeface="+mn-ea"/>
                <a:cs typeface="+mn-cs"/>
              </a:rPr>
              <a:t>kom</a:t>
            </a:r>
            <a:r>
              <a:rPr lang="en-GB" sz="1200" i="1" kern="1200" dirty="0">
                <a:solidFill>
                  <a:schemeClr val="tx1"/>
                </a:solidFill>
                <a:effectLst/>
                <a:latin typeface="+mn-lt"/>
                <a:ea typeface="+mn-ea"/>
                <a:cs typeface="+mn-cs"/>
              </a:rPr>
              <a:t> je er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van </a:t>
            </a:r>
            <a:r>
              <a:rPr lang="en-GB" sz="1200" i="1" kern="1200" dirty="0" err="1">
                <a:solidFill>
                  <a:schemeClr val="tx1"/>
                </a:solidFill>
                <a:effectLst/>
                <a:latin typeface="+mn-lt"/>
                <a:ea typeface="+mn-ea"/>
                <a:cs typeface="+mn-cs"/>
              </a:rPr>
              <a:t>af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we wat </a:t>
            </a:r>
            <a:r>
              <a:rPr lang="en-GB" sz="1200" i="1" kern="1200" dirty="0" err="1">
                <a:solidFill>
                  <a:schemeClr val="tx1"/>
                </a:solidFill>
                <a:effectLst/>
                <a:latin typeface="+mn-lt"/>
                <a:ea typeface="+mn-ea"/>
                <a:cs typeface="+mn-cs"/>
              </a:rPr>
              <a:t>leren</a:t>
            </a:r>
            <a:r>
              <a:rPr lang="en-GB" sz="1200" i="1" kern="1200" dirty="0">
                <a:solidFill>
                  <a:schemeClr val="tx1"/>
                </a:solidFill>
                <a:effectLst/>
                <a:latin typeface="+mn-lt"/>
                <a:ea typeface="+mn-ea"/>
                <a:cs typeface="+mn-cs"/>
              </a:rPr>
              <a:t> van de </a:t>
            </a:r>
            <a:r>
              <a:rPr lang="en-GB" sz="1200" i="1" kern="1200" dirty="0" err="1">
                <a:solidFill>
                  <a:schemeClr val="tx1"/>
                </a:solidFill>
                <a:effectLst/>
                <a:latin typeface="+mn-lt"/>
                <a:ea typeface="+mn-ea"/>
                <a:cs typeface="+mn-cs"/>
              </a:rPr>
              <a:t>dieren</a:t>
            </a:r>
            <a:r>
              <a:rPr lang="en-GB" sz="1200" i="1" kern="1200" dirty="0">
                <a:solidFill>
                  <a:schemeClr val="tx1"/>
                </a:solidFill>
                <a:effectLst/>
                <a:latin typeface="+mn-lt"/>
                <a:ea typeface="+mn-ea"/>
                <a:cs typeface="+mn-cs"/>
              </a:rPr>
              <a:t>. Zebra’s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maagzweren</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hoge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bloeddruk</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5 </a:t>
            </a:r>
            <a:r>
              <a:rPr lang="en-GB" sz="1200" i="1" kern="1200" dirty="0" err="1">
                <a:solidFill>
                  <a:schemeClr val="tx1"/>
                </a:solidFill>
                <a:effectLst/>
                <a:latin typeface="+mn-lt"/>
                <a:ea typeface="+mn-ea"/>
                <a:cs typeface="+mn-cs"/>
              </a:rPr>
              <a:t>minuten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nadat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a:t>
            </a:r>
            <a:r>
              <a:rPr lang="en-GB" sz="1200" i="1" kern="1200" dirty="0">
                <a:solidFill>
                  <a:schemeClr val="tx1"/>
                </a:solidFill>
                <a:effectLst/>
                <a:latin typeface="+mn-lt"/>
                <a:ea typeface="+mn-ea"/>
                <a:cs typeface="+mn-cs"/>
              </a:rPr>
              <a:t> op de </a:t>
            </a:r>
            <a:r>
              <a:rPr lang="en-GB" sz="1200" i="1" kern="1200" dirty="0" err="1">
                <a:solidFill>
                  <a:schemeClr val="tx1"/>
                </a:solidFill>
                <a:effectLst/>
                <a:latin typeface="+mn-lt"/>
                <a:ea typeface="+mn-ea"/>
                <a:cs typeface="+mn-cs"/>
              </a:rPr>
              <a:t>vlucht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geweest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leeuw</a:t>
            </a:r>
            <a:r>
              <a:rPr lang="en-GB" sz="1200" i="1" kern="1200" dirty="0">
                <a:solidFill>
                  <a:schemeClr val="tx1"/>
                </a:solidFill>
                <a:effectLst/>
                <a:latin typeface="+mn-lt"/>
                <a:ea typeface="+mn-ea"/>
                <a:cs typeface="+mn-cs"/>
              </a:rPr>
              <a:t> al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rustig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grazen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Na de spurt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schudden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hun</a:t>
            </a:r>
            <a:r>
              <a:rPr lang="en-GB" sz="1200" i="1" kern="1200" dirty="0">
                <a:solidFill>
                  <a:schemeClr val="tx1"/>
                </a:solidFill>
                <a:effectLst/>
                <a:latin typeface="+mn-lt"/>
                <a:ea typeface="+mn-ea"/>
                <a:cs typeface="+mn-cs"/>
              </a:rPr>
              <a:t> hele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houden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Daarmee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de stress </a:t>
            </a:r>
            <a:r>
              <a:rPr lang="en-GB" sz="1200" i="1" kern="1200" dirty="0" err="1">
                <a:solidFill>
                  <a:schemeClr val="tx1"/>
                </a:solidFill>
                <a:effectLst/>
                <a:latin typeface="+mn-lt"/>
                <a:ea typeface="+mn-ea"/>
                <a:cs typeface="+mn-cs"/>
              </a:rPr>
              <a:t>hormonen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omgezet</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grap</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Wij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Laten we het </a:t>
            </a:r>
            <a:r>
              <a:rPr lang="en-GB" sz="1200" i="1" kern="1200" dirty="0" err="1">
                <a:solidFill>
                  <a:schemeClr val="tx1"/>
                </a:solidFill>
                <a:effectLst/>
                <a:latin typeface="+mn-lt"/>
                <a:ea typeface="+mn-ea"/>
                <a:cs typeface="+mn-cs"/>
              </a:rPr>
              <a:t>proberen</a:t>
            </a:r>
            <a:r>
              <a:rPr lang="en-GB" sz="1200" i="1" kern="1200" dirty="0">
                <a:solidFill>
                  <a:schemeClr val="tx1"/>
                </a:solidFill>
                <a:effectLst/>
                <a:latin typeface="+mn-lt"/>
                <a:ea typeface="+mn-ea"/>
                <a:cs typeface="+mn-cs"/>
              </a:rPr>
              <a:t>, doe de zebra shake. Ga </a:t>
            </a:r>
            <a:r>
              <a:rPr lang="en-GB" sz="1200" i="1" kern="1200" dirty="0" err="1">
                <a:solidFill>
                  <a:schemeClr val="tx1"/>
                </a:solidFill>
                <a:effectLst/>
                <a:latin typeface="+mn-lt"/>
                <a:ea typeface="+mn-ea"/>
                <a:cs typeface="+mn-cs"/>
              </a:rPr>
              <a:t>allemaal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komende</a:t>
            </a:r>
            <a:r>
              <a:rPr lang="en-GB" sz="1200" i="1" kern="1200" dirty="0">
                <a:solidFill>
                  <a:schemeClr val="tx1"/>
                </a:solidFill>
                <a:effectLst/>
                <a:latin typeface="+mn-lt"/>
                <a:ea typeface="+mn-ea"/>
                <a:cs typeface="+mn-cs"/>
              </a:rPr>
              <a:t> 30 </a:t>
            </a:r>
            <a:r>
              <a:rPr lang="en-GB" sz="1200" i="1" kern="1200" dirty="0" err="1">
                <a:solidFill>
                  <a:schemeClr val="tx1"/>
                </a:solidFill>
                <a:effectLst/>
                <a:latin typeface="+mn-lt"/>
                <a:ea typeface="+mn-ea"/>
                <a:cs typeface="+mn-cs"/>
              </a:rPr>
              <a:t>seconde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schudt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alles</a:t>
            </a:r>
            <a:r>
              <a:rPr lang="en-GB" sz="1200" i="1" kern="1200" dirty="0">
                <a:solidFill>
                  <a:schemeClr val="tx1"/>
                </a:solidFill>
                <a:effectLst/>
                <a:latin typeface="+mn-lt"/>
                <a:ea typeface="+mn-ea"/>
                <a:cs typeface="+mn-cs"/>
              </a:rPr>
              <a:t> wat je </a:t>
            </a:r>
            <a:r>
              <a:rPr lang="en-GB" sz="1200" i="1" kern="1200" dirty="0" err="1">
                <a:solidFill>
                  <a:schemeClr val="tx1"/>
                </a:solidFill>
                <a:effectLst/>
                <a:latin typeface="+mn-lt"/>
                <a:ea typeface="+mn-ea"/>
                <a:cs typeface="+mn-cs"/>
              </a:rPr>
              <a:t>hebt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heupen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armen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hoofd</a:t>
            </a:r>
            <a:r>
              <a:rPr lang="en-GB" sz="1200" i="1" kern="1200" dirty="0">
                <a:solidFill>
                  <a:schemeClr val="tx1"/>
                </a:solidFill>
                <a:effectLst/>
                <a:latin typeface="+mn-lt"/>
                <a:ea typeface="+mn-ea"/>
                <a:cs typeface="+mn-cs"/>
              </a:rPr>
              <a:t>, je lippen, spring op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neer</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nl-NL" b="1" dirty="0"/>
              <a:t>Nabespreking </a:t>
            </a:r>
            <a:r>
              <a:rPr lang="en-GB" sz="1200" i="1" kern="1200" dirty="0">
                <a:solidFill>
                  <a:schemeClr val="tx1"/>
                </a:solidFill>
                <a:effectLst/>
                <a:latin typeface="+mn-lt"/>
                <a:ea typeface="+mn-ea"/>
                <a:cs typeface="+mn-cs"/>
              </a:rPr>
              <a:t>Wie </a:t>
            </a:r>
            <a:r>
              <a:rPr lang="en-GB" sz="1200" i="1" kern="1200" dirty="0" err="1">
                <a:solidFill>
                  <a:schemeClr val="tx1"/>
                </a:solidFill>
                <a:effectLst/>
                <a:latin typeface="+mn-lt"/>
                <a:ea typeface="+mn-ea"/>
                <a:cs typeface="+mn-cs"/>
              </a:rPr>
              <a:t>merkt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verschil</a:t>
            </a:r>
            <a:r>
              <a:rPr lang="en-GB" sz="1200" i="1" kern="1200" dirty="0">
                <a:solidFill>
                  <a:schemeClr val="tx1"/>
                </a:solidFill>
                <a:effectLst/>
                <a:latin typeface="+mn-lt"/>
                <a:ea typeface="+mn-ea"/>
                <a:cs typeface="+mn-cs"/>
              </a:rPr>
              <a:t>?</a:t>
            </a:r>
          </a:p>
          <a:p>
            <a:endParaRPr lang="en-GB" sz="1200" i="1"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Afsluiting</a:t>
            </a:r>
            <a:r>
              <a:rPr lang="en-GB" sz="1200" b="1" kern="1200" dirty="0">
                <a:solidFill>
                  <a:schemeClr val="tx1"/>
                </a:solidFill>
                <a:effectLst/>
                <a:latin typeface="+mn-lt"/>
                <a:ea typeface="+mn-ea"/>
                <a:cs typeface="+mn-cs"/>
              </a:rPr>
              <a:t> Les 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stressreactie</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dus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normale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reactie</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spannende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gebeurtenis</a:t>
            </a:r>
            <a:r>
              <a:rPr lang="en-GB" sz="1200" i="1" kern="1200" dirty="0">
                <a:solidFill>
                  <a:schemeClr val="tx1"/>
                </a:solidFill>
                <a:effectLst/>
                <a:latin typeface="+mn-lt"/>
                <a:ea typeface="+mn-ea"/>
                <a:cs typeface="+mn-cs"/>
              </a:rPr>
              <a:t> is en </a:t>
            </a:r>
            <a:r>
              <a:rPr lang="en-GB" sz="1200" i="1" kern="1200" dirty="0" err="1">
                <a:solidFill>
                  <a:schemeClr val="tx1"/>
                </a:solidFill>
                <a:effectLst/>
                <a:latin typeface="+mn-lt"/>
                <a:ea typeface="+mn-ea"/>
                <a:cs typeface="+mn-cs"/>
              </a:rPr>
              <a:t>soms</a:t>
            </a:r>
            <a:r>
              <a:rPr lang="en-GB" sz="1200" i="1" kern="1200" dirty="0">
                <a:solidFill>
                  <a:schemeClr val="tx1"/>
                </a:solidFill>
                <a:effectLst/>
                <a:latin typeface="+mn-lt"/>
                <a:ea typeface="+mn-ea"/>
                <a:cs typeface="+mn-cs"/>
              </a:rPr>
              <a:t> best </a:t>
            </a:r>
            <a:r>
              <a:rPr lang="en-GB" sz="1200" i="1" kern="1200" dirty="0" err="1">
                <a:solidFill>
                  <a:schemeClr val="tx1"/>
                </a:solidFill>
                <a:effectLst/>
                <a:latin typeface="+mn-lt"/>
                <a:ea typeface="+mn-ea"/>
                <a:cs typeface="+mn-cs"/>
              </a:rPr>
              <a:t>handig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Het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alleen</a:t>
            </a:r>
            <a:r>
              <a:rPr lang="en-GB" sz="1200" i="1" kern="1200" dirty="0">
                <a:solidFill>
                  <a:schemeClr val="tx1"/>
                </a:solidFill>
                <a:effectLst/>
                <a:latin typeface="+mn-lt"/>
                <a:ea typeface="+mn-ea"/>
                <a:cs typeface="+mn-cs"/>
              </a:rPr>
              <a:t> tot </a:t>
            </a:r>
            <a:r>
              <a:rPr lang="en-GB" sz="1200" i="1" kern="1200" dirty="0" err="1">
                <a:solidFill>
                  <a:schemeClr val="tx1"/>
                </a:solidFill>
                <a:effectLst/>
                <a:latin typeface="+mn-lt"/>
                <a:ea typeface="+mn-ea"/>
                <a:cs typeface="+mn-cs"/>
              </a:rPr>
              <a:t>negatief</a:t>
            </a:r>
            <a:r>
              <a:rPr lang="en-GB" sz="1200" i="1" kern="1200" dirty="0">
                <a:solidFill>
                  <a:schemeClr val="tx1"/>
                </a:solidFill>
                <a:effectLst/>
                <a:latin typeface="+mn-lt"/>
                <a:ea typeface="+mn-ea"/>
                <a:cs typeface="+mn-cs"/>
              </a:rPr>
              <a:t> effect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goed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nadenken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Belangrijk</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dus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snel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tot rust </a:t>
            </a:r>
            <a:r>
              <a:rPr lang="en-GB" sz="1200" i="1" kern="1200" dirty="0" err="1">
                <a:solidFill>
                  <a:schemeClr val="tx1"/>
                </a:solidFill>
                <a:effectLst/>
                <a:latin typeface="+mn-lt"/>
                <a:ea typeface="+mn-ea"/>
                <a:cs typeface="+mn-cs"/>
              </a:rPr>
              <a:t>komt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Het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er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alleen</a:t>
            </a:r>
            <a:r>
              <a:rPr lang="en-GB" sz="1200" i="1" kern="1200" dirty="0">
                <a:solidFill>
                  <a:schemeClr val="tx1"/>
                </a:solidFill>
                <a:effectLst/>
                <a:latin typeface="+mn-lt"/>
                <a:ea typeface="+mn-ea"/>
                <a:cs typeface="+mn-cs"/>
              </a:rPr>
              <a:t> om wat je </a:t>
            </a:r>
            <a:r>
              <a:rPr lang="en-GB" sz="1200" i="1" kern="1200" dirty="0" err="1">
                <a:solidFill>
                  <a:schemeClr val="tx1"/>
                </a:solidFill>
                <a:effectLst/>
                <a:latin typeface="+mn-lt"/>
                <a:ea typeface="+mn-ea"/>
                <a:cs typeface="+mn-cs"/>
              </a:rPr>
              <a:t>meemaakt</a:t>
            </a:r>
            <a:r>
              <a:rPr lang="en-GB" sz="1200" i="1" kern="1200" dirty="0">
                <a:solidFill>
                  <a:schemeClr val="tx1"/>
                </a:solidFill>
                <a:effectLst/>
                <a:latin typeface="+mn-lt"/>
                <a:ea typeface="+mn-ea"/>
                <a:cs typeface="+mn-cs"/>
              </a:rPr>
              <a:t>, maar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of het </a:t>
            </a:r>
            <a:r>
              <a:rPr lang="en-GB" sz="1200" i="1" kern="1200" dirty="0" err="1">
                <a:solidFill>
                  <a:schemeClr val="tx1"/>
                </a:solidFill>
                <a:effectLst/>
                <a:latin typeface="+mn-lt"/>
                <a:ea typeface="+mn-ea"/>
                <a:cs typeface="+mn-cs"/>
              </a:rPr>
              <a:t>eenmalig</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langdurig</a:t>
            </a:r>
            <a:r>
              <a:rPr lang="en-GB" sz="1200" i="1" kern="1200" dirty="0">
                <a:solidFill>
                  <a:schemeClr val="tx1"/>
                </a:solidFill>
                <a:effectLst/>
                <a:latin typeface="+mn-lt"/>
                <a:ea typeface="+mn-ea"/>
                <a:cs typeface="+mn-cs"/>
              </a:rPr>
              <a:t> is. </a:t>
            </a:r>
          </a:p>
          <a:p>
            <a:r>
              <a:rPr lang="en-GB" sz="1200" i="1" kern="1200" dirty="0" err="1">
                <a:solidFill>
                  <a:schemeClr val="tx1"/>
                </a:solidFill>
                <a:effectLst/>
                <a:latin typeface="+mn-lt"/>
                <a:ea typeface="+mn-ea"/>
                <a:cs typeface="+mn-cs"/>
              </a:rPr>
              <a:t>Belangrijk</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er dan </a:t>
            </a:r>
            <a:r>
              <a:rPr lang="en-GB" sz="1200" i="1" kern="1200" dirty="0" err="1">
                <a:solidFill>
                  <a:schemeClr val="tx1"/>
                </a:solidFill>
                <a:effectLst/>
                <a:latin typeface="+mn-lt"/>
                <a:ea typeface="+mn-ea"/>
                <a:cs typeface="+mn-cs"/>
              </a:rPr>
              <a:t>genoeg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a:t>
            </a:r>
            <a:r>
              <a:rPr lang="en-GB" sz="1200" i="1" kern="1200" dirty="0">
                <a:solidFill>
                  <a:schemeClr val="tx1"/>
                </a:solidFill>
                <a:effectLst/>
                <a:latin typeface="+mn-lt"/>
                <a:ea typeface="+mn-ea"/>
                <a:cs typeface="+mn-cs"/>
              </a:rPr>
              <a:t> is om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tot </a:t>
            </a:r>
            <a:r>
              <a:rPr lang="en-GB" sz="1200" i="1" kern="1200" dirty="0" err="1">
                <a:solidFill>
                  <a:schemeClr val="tx1"/>
                </a:solidFill>
                <a:effectLst/>
                <a:latin typeface="+mn-lt"/>
                <a:ea typeface="+mn-ea"/>
                <a:cs typeface="+mn-cs"/>
              </a:rPr>
              <a:t>ontspanning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r>
              <a:rPr lang="en-GB" sz="1200" i="1" kern="1200" dirty="0">
                <a:solidFill>
                  <a:schemeClr val="tx1"/>
                </a:solidFill>
                <a:effectLst/>
                <a:latin typeface="+mn-lt"/>
                <a:ea typeface="+mn-ea"/>
                <a:cs typeface="+mn-cs"/>
              </a:rPr>
              <a:t>, om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herstellen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lichaam</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weg</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wijzen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De stress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lichamelijk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afgevoerd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door stress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ademen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schudden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we het in de </a:t>
            </a:r>
            <a:r>
              <a:rPr lang="en-GB" sz="1200" i="1" kern="1200" dirty="0" err="1">
                <a:solidFill>
                  <a:schemeClr val="tx1"/>
                </a:solidFill>
                <a:effectLst/>
                <a:latin typeface="+mn-lt"/>
                <a:ea typeface="+mn-ea"/>
                <a:cs typeface="+mn-cs"/>
              </a:rPr>
              <a:t>volgende</a:t>
            </a:r>
            <a:r>
              <a:rPr lang="en-GB" sz="1200" i="1" kern="1200" dirty="0">
                <a:solidFill>
                  <a:schemeClr val="tx1"/>
                </a:solidFill>
                <a:effectLst/>
                <a:latin typeface="+mn-lt"/>
                <a:ea typeface="+mn-ea"/>
                <a:cs typeface="+mn-cs"/>
              </a:rPr>
              <a:t> les over </a:t>
            </a:r>
            <a:r>
              <a:rPr lang="en-GB" sz="1200" i="1" kern="1200" dirty="0" err="1">
                <a:solidFill>
                  <a:schemeClr val="tx1"/>
                </a:solidFill>
                <a:effectLst/>
                <a:latin typeface="+mn-lt"/>
                <a:ea typeface="+mn-ea"/>
                <a:cs typeface="+mn-cs"/>
              </a:rPr>
              <a:t>hebben</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14</a:t>
            </a:fld>
            <a:endParaRPr lang="nl-NL"/>
          </a:p>
        </p:txBody>
      </p:sp>
    </p:spTree>
    <p:extLst>
      <p:ext uri="{BB962C8B-B14F-4D97-AF65-F5344CB8AC3E}">
        <p14:creationId xmlns:p14="http://schemas.microsoft.com/office/powerpoint/2010/main" val="27504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Hoe je </a:t>
            </a:r>
            <a:r>
              <a:rPr lang="en-GB" sz="1200" i="1" kern="1200" dirty="0" err="1">
                <a:solidFill>
                  <a:schemeClr val="tx1"/>
                </a:solidFill>
                <a:effectLst/>
                <a:latin typeface="+mn-lt"/>
                <a:ea typeface="+mn-ea"/>
                <a:cs typeface="+mn-cs"/>
              </a:rPr>
              <a:t>omgaat</a:t>
            </a:r>
            <a:r>
              <a:rPr lang="en-GB" sz="1200" i="1" kern="1200" dirty="0">
                <a:solidFill>
                  <a:schemeClr val="tx1"/>
                </a:solidFill>
                <a:effectLst/>
                <a:latin typeface="+mn-lt"/>
                <a:ea typeface="+mn-ea"/>
                <a:cs typeface="+mn-cs"/>
              </a:rPr>
              <a:t> met stress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dus</a:t>
            </a:r>
            <a:r>
              <a:rPr lang="en-GB" sz="1200" i="1" kern="1200" dirty="0">
                <a:solidFill>
                  <a:schemeClr val="tx1"/>
                </a:solidFill>
                <a:effectLst/>
                <a:latin typeface="+mn-lt"/>
                <a:ea typeface="+mn-ea"/>
                <a:cs typeface="+mn-cs"/>
              </a:rPr>
              <a:t> per </a:t>
            </a:r>
            <a:r>
              <a:rPr lang="en-GB" sz="1200" i="1" kern="1200" dirty="0" err="1">
                <a:solidFill>
                  <a:schemeClr val="tx1"/>
                </a:solidFill>
                <a:effectLst/>
                <a:latin typeface="+mn-lt"/>
                <a:ea typeface="+mn-ea"/>
                <a:cs typeface="+mn-cs"/>
              </a:rPr>
              <a:t>persoon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interessant</a:t>
            </a:r>
            <a:r>
              <a:rPr lang="en-GB" sz="1200" i="1" kern="1200" dirty="0">
                <a:solidFill>
                  <a:schemeClr val="tx1"/>
                </a:solidFill>
                <a:effectLst/>
                <a:latin typeface="+mn-lt"/>
                <a:ea typeface="+mn-ea"/>
                <a:cs typeface="+mn-cs"/>
              </a:rPr>
              <a:t>. Om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van te </a:t>
            </a:r>
            <a:r>
              <a:rPr lang="en-GB" sz="1200" i="1" kern="1200" dirty="0" err="1">
                <a:solidFill>
                  <a:schemeClr val="tx1"/>
                </a:solidFill>
                <a:effectLst/>
                <a:latin typeface="+mn-lt"/>
                <a:ea typeface="+mn-ea"/>
                <a:cs typeface="+mn-cs"/>
              </a:rPr>
              <a:t>weten</a:t>
            </a:r>
            <a:r>
              <a:rPr lang="en-GB" sz="1200" i="1" kern="1200" dirty="0">
                <a:solidFill>
                  <a:schemeClr val="tx1"/>
                </a:solidFill>
                <a:effectLst/>
                <a:latin typeface="+mn-lt"/>
                <a:ea typeface="+mn-ea"/>
                <a:cs typeface="+mn-cs"/>
              </a:rPr>
              <a:t>, is het de </a:t>
            </a:r>
            <a:r>
              <a:rPr lang="en-GB" sz="1200" i="1" kern="1200" dirty="0" err="1">
                <a:solidFill>
                  <a:schemeClr val="tx1"/>
                </a:solidFill>
                <a:effectLst/>
                <a:latin typeface="+mn-lt"/>
                <a:ea typeface="+mn-ea"/>
                <a:cs typeface="+mn-cs"/>
              </a:rPr>
              <a:t>bedoeling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iedereen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kort</a:t>
            </a:r>
            <a:r>
              <a:rPr lang="en-GB" sz="1200" i="1" kern="1200" dirty="0">
                <a:solidFill>
                  <a:schemeClr val="tx1"/>
                </a:solidFill>
                <a:effectLst/>
                <a:latin typeface="+mn-lt"/>
                <a:ea typeface="+mn-ea"/>
                <a:cs typeface="+mn-cs"/>
              </a:rPr>
              <a:t> interview </a:t>
            </a:r>
            <a:r>
              <a:rPr lang="en-GB" sz="1200" i="1" kern="1200" dirty="0" err="1">
                <a:solidFill>
                  <a:schemeClr val="tx1"/>
                </a:solidFill>
                <a:effectLst/>
                <a:latin typeface="+mn-lt"/>
                <a:ea typeface="+mn-ea"/>
                <a:cs typeface="+mn-cs"/>
              </a:rPr>
              <a:t>houden</a:t>
            </a:r>
            <a:r>
              <a:rPr lang="en-GB" sz="1200" i="1" kern="1200" dirty="0">
                <a:solidFill>
                  <a:schemeClr val="tx1"/>
                </a:solidFill>
                <a:effectLst/>
                <a:latin typeface="+mn-lt"/>
                <a:ea typeface="+mn-ea"/>
                <a:cs typeface="+mn-cs"/>
              </a:rPr>
              <a:t> met twee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die je </a:t>
            </a:r>
            <a:r>
              <a:rPr lang="en-GB" sz="1200" i="1" kern="1200" dirty="0" err="1">
                <a:solidFill>
                  <a:schemeClr val="tx1"/>
                </a:solidFill>
                <a:effectLst/>
                <a:latin typeface="+mn-lt"/>
                <a:ea typeface="+mn-ea"/>
                <a:cs typeface="+mn-cs"/>
              </a:rPr>
              <a:t>kent</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n-lt"/>
                <a:ea typeface="+mn-ea"/>
                <a:cs typeface="+mn-cs"/>
              </a:rPr>
              <a:t>Bijvoorbeeld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ouder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opa</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oma</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vriend</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vriendin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nl-NL" dirty="0"/>
          </a:p>
          <a:p>
            <a:r>
              <a:rPr lang="nl-NL" b="1" dirty="0"/>
              <a:t>Nabespreking</a:t>
            </a:r>
            <a:r>
              <a:rPr lang="nl-NL" dirty="0"/>
              <a:t>  Begin van volgende les. </a:t>
            </a:r>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15</a:t>
            </a:fld>
            <a:endParaRPr lang="nl-NL"/>
          </a:p>
        </p:txBody>
      </p:sp>
    </p:spTree>
    <p:extLst>
      <p:ext uri="{BB962C8B-B14F-4D97-AF65-F5344CB8AC3E}">
        <p14:creationId xmlns:p14="http://schemas.microsoft.com/office/powerpoint/2010/main" val="37463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Verdana" panose="020B0604030504040204" pitchFamily="34" charset="0"/>
                <a:ea typeface="Calibri" panose="020F0502020204030204" pitchFamily="34" charset="0"/>
                <a:cs typeface="Arial" panose="020B0604020202020204" pitchFamily="34" charset="0"/>
              </a:rPr>
              <a:t>Hoofddoel les 3:</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r>
              <a:rPr lang="nl-NL" sz="1800" dirty="0">
                <a:effectLst/>
                <a:latin typeface="Verdana" panose="020B0604030504040204" pitchFamily="34" charset="0"/>
                <a:ea typeface="Calibri" panose="020F0502020204030204" pitchFamily="34" charset="0"/>
                <a:cs typeface="Arial" panose="020B0604020202020204" pitchFamily="34" charset="0"/>
              </a:rPr>
              <a:t>Leerlingen leren waar gevoelens vandaan komen, dat deze bedoeld zijn om je in de actiestand te zetten en krijgen inzicht in oplossingsstrategieën</a:t>
            </a:r>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16</a:t>
            </a:fld>
            <a:endParaRPr lang="nl-NL"/>
          </a:p>
        </p:txBody>
      </p:sp>
    </p:spTree>
    <p:extLst>
      <p:ext uri="{BB962C8B-B14F-4D97-AF65-F5344CB8AC3E}">
        <p14:creationId xmlns:p14="http://schemas.microsoft.com/office/powerpoint/2010/main" val="128199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Verdana" panose="020B0604030504040204" pitchFamily="34" charset="0"/>
                <a:ea typeface="Calibri" panose="020F0502020204030204" pitchFamily="34" charset="0"/>
                <a:cs typeface="Arial" panose="020B0604020202020204" pitchFamily="34" charset="0"/>
              </a:rPr>
              <a:t>Nabespreking;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n-lt"/>
                <a:ea typeface="+mn-ea"/>
                <a:cs typeface="+mn-cs"/>
              </a:rPr>
              <a:t>Vertel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elkaar</a:t>
            </a:r>
            <a:r>
              <a:rPr lang="en-GB" sz="1200" i="1" kern="1200" dirty="0">
                <a:solidFill>
                  <a:schemeClr val="tx1"/>
                </a:solidFill>
                <a:effectLst/>
                <a:latin typeface="+mn-lt"/>
                <a:ea typeface="+mn-ea"/>
                <a:cs typeface="+mn-cs"/>
              </a:rPr>
              <a:t> wat je te </a:t>
            </a:r>
            <a:r>
              <a:rPr lang="en-GB" sz="1200" i="1" kern="1200" dirty="0" err="1">
                <a:solidFill>
                  <a:schemeClr val="tx1"/>
                </a:solidFill>
                <a:effectLst/>
                <a:latin typeface="+mn-lt"/>
                <a:ea typeface="+mn-ea"/>
                <a:cs typeface="+mn-cs"/>
              </a:rPr>
              <a:t>weten</a:t>
            </a:r>
            <a:r>
              <a:rPr lang="en-GB" sz="1200" i="1" kern="1200" dirty="0">
                <a:solidFill>
                  <a:schemeClr val="tx1"/>
                </a:solidFill>
                <a:effectLst/>
                <a:latin typeface="+mn-lt"/>
                <a:ea typeface="+mn-ea"/>
                <a:cs typeface="+mn-cs"/>
              </a:rPr>
              <a:t> bent </a:t>
            </a:r>
            <a:r>
              <a:rPr lang="en-GB" sz="1200" i="1" kern="1200" dirty="0" err="1">
                <a:solidFill>
                  <a:schemeClr val="tx1"/>
                </a:solidFill>
                <a:effectLst/>
                <a:latin typeface="+mn-lt"/>
                <a:ea typeface="+mn-ea"/>
                <a:cs typeface="+mn-cs"/>
              </a:rPr>
              <a:t>gekomen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NL" dirty="0"/>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Wil je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vertellen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Heb</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vragen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Ben je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gekomen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had </a:t>
            </a:r>
            <a:r>
              <a:rPr lang="en-GB" sz="1200" i="1" kern="1200" dirty="0" err="1">
                <a:solidFill>
                  <a:schemeClr val="tx1"/>
                </a:solidFill>
                <a:effectLst/>
                <a:latin typeface="+mn-lt"/>
                <a:ea typeface="+mn-ea"/>
                <a:cs typeface="+mn-cs"/>
              </a:rPr>
              <a:t>verwacht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strategieën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gehoord</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Wat </a:t>
            </a:r>
            <a:r>
              <a:rPr lang="en-GB" sz="1200" i="1" kern="1200" dirty="0" err="1">
                <a:solidFill>
                  <a:schemeClr val="tx1"/>
                </a:solidFill>
                <a:effectLst/>
                <a:latin typeface="+mn-lt"/>
                <a:ea typeface="+mn-ea"/>
                <a:cs typeface="+mn-cs"/>
              </a:rPr>
              <a:t>noemden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a:t>
            </a:r>
            <a:r>
              <a:rPr lang="en-GB" sz="1200" i="1" kern="1200" dirty="0">
                <a:solidFill>
                  <a:schemeClr val="tx1"/>
                </a:solidFill>
                <a:effectLst/>
                <a:latin typeface="+mn-lt"/>
                <a:ea typeface="+mn-ea"/>
                <a:cs typeface="+mn-cs"/>
              </a:rPr>
              <a:t> om minder </a:t>
            </a:r>
            <a:r>
              <a:rPr lang="en-GB" sz="1200" i="1" kern="1200" dirty="0" err="1">
                <a:solidFill>
                  <a:schemeClr val="tx1"/>
                </a:solidFill>
                <a:effectLst/>
                <a:latin typeface="+mn-lt"/>
                <a:ea typeface="+mn-ea"/>
                <a:cs typeface="+mn-cs"/>
              </a:rPr>
              <a:t>gestrest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NL" dirty="0"/>
          </a:p>
          <a:p>
            <a:r>
              <a:rPr lang="nl-NL" b="1" dirty="0"/>
              <a:t>Tip voor docent</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schrijft kernwoorden op het bord.</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Voel eigen ervaring toe, bv ruimte vragen als je onder druk gezet wordt door te zeggen </a:t>
            </a:r>
          </a:p>
          <a:p>
            <a:pPr marL="285750" indent="-285750">
              <a:lnSpc>
                <a:spcPct val="107000"/>
              </a:lnSpc>
              <a:spcAft>
                <a:spcPts val="800"/>
              </a:spcAft>
              <a:buFont typeface="Arial" panose="020B0604020202020204" pitchFamily="34" charset="0"/>
              <a:buChar char="•"/>
            </a:pPr>
            <a:r>
              <a:rPr lang="nl-NL" sz="1800" dirty="0">
                <a:effectLst/>
                <a:latin typeface="Verdana" panose="020B0604030504040204" pitchFamily="34" charset="0"/>
                <a:ea typeface="Calibri" panose="020F0502020204030204" pitchFamily="34" charset="0"/>
                <a:cs typeface="Arial" panose="020B0604020202020204" pitchFamily="34" charset="0"/>
              </a:rPr>
              <a:t>“Ik wil er even over nadenken ik om er later op terug”. </a:t>
            </a:r>
          </a:p>
          <a:p>
            <a:pPr marL="285750" indent="-285750">
              <a:lnSpc>
                <a:spcPct val="107000"/>
              </a:lnSpc>
              <a:spcAft>
                <a:spcPts val="800"/>
              </a:spcAft>
              <a:buFont typeface="Arial" panose="020B0604020202020204" pitchFamily="34" charset="0"/>
              <a:buChar char="•"/>
            </a:pPr>
            <a:r>
              <a:rPr lang="nl-NL" sz="1800" dirty="0">
                <a:effectLst/>
                <a:latin typeface="Verdana" panose="020B0604030504040204" pitchFamily="34" charset="0"/>
                <a:ea typeface="Calibri" panose="020F0502020204030204" pitchFamily="34" charset="0"/>
                <a:cs typeface="Arial" panose="020B0604020202020204" pitchFamily="34" charset="0"/>
              </a:rPr>
              <a:t>Of jezelf af te vragen “Hoe kijk ik hier over een week op terug? </a:t>
            </a:r>
          </a:p>
          <a:p>
            <a:pPr marL="285750" indent="-285750">
              <a:lnSpc>
                <a:spcPct val="107000"/>
              </a:lnSpc>
              <a:spcAft>
                <a:spcPts val="800"/>
              </a:spcAft>
              <a:buFont typeface="Arial" panose="020B0604020202020204" pitchFamily="34" charset="0"/>
              <a:buChar char="•"/>
            </a:pPr>
            <a:r>
              <a:rPr lang="nl-NL" sz="1800" dirty="0">
                <a:effectLst/>
                <a:latin typeface="Verdana" panose="020B0604030504040204" pitchFamily="34" charset="0"/>
                <a:ea typeface="Calibri" panose="020F0502020204030204" pitchFamily="34" charset="0"/>
                <a:cs typeface="Arial" panose="020B0604020202020204" pitchFamily="34" charset="0"/>
              </a:rPr>
              <a:t>Zou ik me hier over een week nog druk over kunnen maken?” </a:t>
            </a: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18</a:t>
            </a:fld>
            <a:endParaRPr lang="nl-NL"/>
          </a:p>
        </p:txBody>
      </p:sp>
    </p:spTree>
    <p:extLst>
      <p:ext uri="{BB962C8B-B14F-4D97-AF65-F5344CB8AC3E}">
        <p14:creationId xmlns:p14="http://schemas.microsoft.com/office/powerpoint/2010/main" val="553417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dirty="0"/>
              <a:t> </a:t>
            </a:r>
            <a:r>
              <a:rPr lang="en-GB" sz="1200" i="1" kern="1200" dirty="0">
                <a:solidFill>
                  <a:schemeClr val="tx1"/>
                </a:solidFill>
                <a:effectLst/>
                <a:latin typeface="+mn-lt"/>
                <a:ea typeface="+mn-ea"/>
                <a:cs typeface="+mn-cs"/>
              </a:rPr>
              <a:t>In de </a:t>
            </a:r>
            <a:r>
              <a:rPr lang="en-GB" sz="1200" i="1" kern="1200" dirty="0" err="1">
                <a:solidFill>
                  <a:schemeClr val="tx1"/>
                </a:solidFill>
                <a:effectLst/>
                <a:latin typeface="+mn-lt"/>
                <a:ea typeface="+mn-ea"/>
                <a:cs typeface="+mn-cs"/>
              </a:rPr>
              <a:t>vorige</a:t>
            </a:r>
            <a:r>
              <a:rPr lang="en-GB" sz="1200" i="1" kern="1200" dirty="0">
                <a:solidFill>
                  <a:schemeClr val="tx1"/>
                </a:solidFill>
                <a:effectLst/>
                <a:latin typeface="+mn-lt"/>
                <a:ea typeface="+mn-ea"/>
                <a:cs typeface="+mn-cs"/>
              </a:rPr>
              <a:t> les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we het </a:t>
            </a:r>
            <a:r>
              <a:rPr lang="en-GB" sz="1200" i="1" kern="1200" dirty="0" err="1">
                <a:solidFill>
                  <a:schemeClr val="tx1"/>
                </a:solidFill>
                <a:effectLst/>
                <a:latin typeface="+mn-lt"/>
                <a:ea typeface="+mn-ea"/>
                <a:cs typeface="+mn-cs"/>
              </a:rPr>
              <a:t>gehad</a:t>
            </a:r>
            <a:r>
              <a:rPr lang="en-GB" sz="1200" i="1" kern="1200" dirty="0">
                <a:solidFill>
                  <a:schemeClr val="tx1"/>
                </a:solidFill>
                <a:effectLst/>
                <a:latin typeface="+mn-lt"/>
                <a:ea typeface="+mn-ea"/>
                <a:cs typeface="+mn-cs"/>
              </a:rPr>
              <a:t> over het effect van de </a:t>
            </a:r>
            <a:r>
              <a:rPr lang="en-GB" sz="1200" i="1" kern="1200" dirty="0" err="1">
                <a:solidFill>
                  <a:schemeClr val="tx1"/>
                </a:solidFill>
                <a:effectLst/>
                <a:latin typeface="+mn-lt"/>
                <a:ea typeface="+mn-ea"/>
                <a:cs typeface="+mn-cs"/>
              </a:rPr>
              <a:t>coronatijd</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jongeren</a:t>
            </a:r>
            <a:r>
              <a:rPr lang="en-GB" sz="1200" i="1" kern="1200" dirty="0">
                <a:solidFill>
                  <a:schemeClr val="tx1"/>
                </a:solidFill>
                <a:effectLst/>
                <a:latin typeface="+mn-lt"/>
                <a:ea typeface="+mn-ea"/>
                <a:cs typeface="+mn-cs"/>
              </a:rPr>
              <a:t> en over wat stress </a:t>
            </a:r>
            <a:r>
              <a:rPr lang="en-GB" sz="1200" i="1" kern="1200" dirty="0" err="1">
                <a:solidFill>
                  <a:schemeClr val="tx1"/>
                </a:solidFill>
                <a:effectLst/>
                <a:latin typeface="+mn-lt"/>
                <a:ea typeface="+mn-ea"/>
                <a:cs typeface="+mn-cs"/>
              </a:rPr>
              <a:t>doet</a:t>
            </a:r>
            <a:r>
              <a:rPr lang="en-GB" sz="1200" i="1" kern="1200" dirty="0">
                <a:solidFill>
                  <a:schemeClr val="tx1"/>
                </a:solidFill>
                <a:effectLst/>
                <a:latin typeface="+mn-lt"/>
                <a:ea typeface="+mn-ea"/>
                <a:cs typeface="+mn-cs"/>
              </a:rPr>
              <a:t> met je brein.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err="1">
                <a:solidFill>
                  <a:schemeClr val="tx1"/>
                </a:solidFill>
                <a:effectLst/>
                <a:latin typeface="+mn-lt"/>
                <a:ea typeface="+mn-ea"/>
                <a:cs typeface="+mn-cs"/>
              </a:rPr>
              <a:t>Vandaag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we het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gevoelens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vandaan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wat je er mee </a:t>
            </a:r>
            <a:r>
              <a:rPr lang="en-GB" sz="1200" i="1" kern="1200" dirty="0" err="1">
                <a:solidFill>
                  <a:schemeClr val="tx1"/>
                </a:solidFill>
                <a:effectLst/>
                <a:latin typeface="+mn-lt"/>
                <a:ea typeface="+mn-ea"/>
                <a:cs typeface="+mn-cs"/>
              </a:rPr>
              <a:t>kunt</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Ook </a:t>
            </a:r>
            <a:r>
              <a:rPr lang="en-GB" sz="1200" i="1" kern="1200" dirty="0" err="1">
                <a:solidFill>
                  <a:schemeClr val="tx1"/>
                </a:solidFill>
                <a:effectLst/>
                <a:latin typeface="+mn-lt"/>
                <a:ea typeface="+mn-ea"/>
                <a:cs typeface="+mn-cs"/>
              </a:rPr>
              <a:t>kijken</a:t>
            </a:r>
            <a:r>
              <a:rPr lang="en-GB" sz="1200" i="1" kern="1200" dirty="0">
                <a:solidFill>
                  <a:schemeClr val="tx1"/>
                </a:solidFill>
                <a:effectLst/>
                <a:latin typeface="+mn-lt"/>
                <a:ea typeface="+mn-ea"/>
                <a:cs typeface="+mn-cs"/>
              </a:rPr>
              <a:t> we hoe je met </a:t>
            </a:r>
            <a:r>
              <a:rPr lang="en-GB" sz="1200" i="1" kern="1200" dirty="0" err="1">
                <a:solidFill>
                  <a:schemeClr val="tx1"/>
                </a:solidFill>
                <a:effectLst/>
                <a:latin typeface="+mn-lt"/>
                <a:ea typeface="+mn-ea"/>
                <a:cs typeface="+mn-cs"/>
              </a:rPr>
              <a:t>vervelende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gevoelens</a:t>
            </a:r>
            <a:r>
              <a:rPr lang="en-GB" sz="1200" i="1" kern="1200" dirty="0">
                <a:solidFill>
                  <a:schemeClr val="tx1"/>
                </a:solidFill>
                <a:effectLst/>
                <a:latin typeface="+mn-lt"/>
                <a:ea typeface="+mn-ea"/>
                <a:cs typeface="+mn-cs"/>
              </a:rPr>
              <a:t> om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(=Les 4).</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Hoe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het nu met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Hierover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eerst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kleine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opdracht</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zult</a:t>
            </a:r>
            <a:r>
              <a:rPr lang="en-GB" sz="1200" i="1" kern="1200" dirty="0">
                <a:solidFill>
                  <a:schemeClr val="tx1"/>
                </a:solidFill>
                <a:effectLst/>
                <a:latin typeface="+mn-lt"/>
                <a:ea typeface="+mn-ea"/>
                <a:cs typeface="+mn-cs"/>
              </a:rPr>
              <a:t> hem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herkennen</a:t>
            </a:r>
            <a:r>
              <a:rPr lang="en-GB" sz="1200" i="1" kern="1200" dirty="0">
                <a:solidFill>
                  <a:schemeClr val="tx1"/>
                </a:solidFill>
                <a:effectLst/>
                <a:latin typeface="+mn-lt"/>
                <a:ea typeface="+mn-ea"/>
                <a:cs typeface="+mn-cs"/>
              </a:rPr>
              <a:t> van de </a:t>
            </a:r>
            <a:r>
              <a:rPr lang="en-GB" sz="1200" i="1" kern="1200" dirty="0" err="1">
                <a:solidFill>
                  <a:schemeClr val="tx1"/>
                </a:solidFill>
                <a:effectLst/>
                <a:latin typeface="+mn-lt"/>
                <a:ea typeface="+mn-ea"/>
                <a:cs typeface="+mn-cs"/>
              </a:rPr>
              <a:t>eerste</a:t>
            </a:r>
            <a:r>
              <a:rPr lang="en-GB" sz="1200" i="1" kern="1200" dirty="0">
                <a:solidFill>
                  <a:schemeClr val="tx1"/>
                </a:solidFill>
                <a:effectLst/>
                <a:latin typeface="+mn-lt"/>
                <a:ea typeface="+mn-ea"/>
                <a:cs typeface="+mn-cs"/>
              </a:rPr>
              <a:t> les. </a:t>
            </a:r>
          </a:p>
          <a:p>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ziet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allemaal</a:t>
            </a:r>
            <a:r>
              <a:rPr lang="en-GB" sz="1200" i="1" kern="1200" dirty="0">
                <a:solidFill>
                  <a:schemeClr val="tx1"/>
                </a:solidFill>
                <a:effectLst/>
                <a:latin typeface="+mn-lt"/>
                <a:ea typeface="+mn-ea"/>
                <a:cs typeface="+mn-cs"/>
              </a:rPr>
              <a:t> emoticons. </a:t>
            </a:r>
          </a:p>
          <a:p>
            <a:r>
              <a:rPr lang="en-GB" sz="1200" i="1" kern="1200" dirty="0" err="1">
                <a:solidFill>
                  <a:schemeClr val="tx1"/>
                </a:solidFill>
                <a:effectLst/>
                <a:latin typeface="+mn-lt"/>
                <a:ea typeface="+mn-ea"/>
                <a:cs typeface="+mn-cs"/>
              </a:rPr>
              <a:t>Kruis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jij</a:t>
            </a:r>
            <a:r>
              <a:rPr lang="en-GB" sz="1200" i="1" kern="1200" dirty="0">
                <a:solidFill>
                  <a:schemeClr val="tx1"/>
                </a:solidFill>
                <a:effectLst/>
                <a:latin typeface="+mn-lt"/>
                <a:ea typeface="+mn-ea"/>
                <a:cs typeface="+mn-cs"/>
              </a:rPr>
              <a:t> je op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moment </a:t>
            </a:r>
            <a:r>
              <a:rPr lang="en-GB" sz="1200" i="1" kern="1200" dirty="0" err="1">
                <a:solidFill>
                  <a:schemeClr val="tx1"/>
                </a:solidFill>
                <a:effectLst/>
                <a:latin typeface="+mn-lt"/>
                <a:ea typeface="+mn-ea"/>
                <a:cs typeface="+mn-cs"/>
              </a:rPr>
              <a:t>voelt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schrijf</a:t>
            </a:r>
            <a:r>
              <a:rPr lang="en-GB" sz="1200" i="1" kern="1200" dirty="0">
                <a:solidFill>
                  <a:schemeClr val="tx1"/>
                </a:solidFill>
                <a:effectLst/>
                <a:latin typeface="+mn-lt"/>
                <a:ea typeface="+mn-ea"/>
                <a:cs typeface="+mn-cs"/>
              </a:rPr>
              <a:t> op of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fijn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gevoel</a:t>
            </a:r>
            <a:r>
              <a:rPr lang="en-GB" sz="1200" i="1" kern="1200" dirty="0">
                <a:solidFill>
                  <a:schemeClr val="tx1"/>
                </a:solidFill>
                <a:effectLst/>
                <a:latin typeface="+mn-lt"/>
                <a:ea typeface="+mn-ea"/>
                <a:cs typeface="+mn-cs"/>
              </a:rPr>
              <a:t> is of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Afronding</a:t>
            </a:r>
            <a:r>
              <a:rPr lang="en-GB" sz="1200" b="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In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les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we het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over wat je </a:t>
            </a:r>
            <a:r>
              <a:rPr lang="en-GB" sz="1200" i="1" kern="1200" dirty="0" err="1">
                <a:solidFill>
                  <a:schemeClr val="tx1"/>
                </a:solidFill>
                <a:effectLst/>
                <a:latin typeface="+mn-lt"/>
                <a:ea typeface="+mn-ea"/>
                <a:cs typeface="+mn-cs"/>
              </a:rPr>
              <a:t>kunt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je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goed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voelt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nl-NL" dirty="0"/>
          </a:p>
          <a:p>
            <a:r>
              <a:rPr lang="nl-NL" b="1" dirty="0"/>
              <a:t>Extra docenteninformatie </a:t>
            </a:r>
          </a:p>
          <a:p>
            <a:r>
              <a:rPr lang="nl-NL" dirty="0"/>
              <a:t>Deze opdracht hoef je niet na te bespreken, dit is vooral bedoeld om de leerlingen weer even aan te zetten en alvast na te denken over gevoelens, waar deze les over zal gaan</a:t>
            </a:r>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19</a:t>
            </a:fld>
            <a:endParaRPr lang="nl-NL"/>
          </a:p>
        </p:txBody>
      </p:sp>
    </p:spTree>
    <p:extLst>
      <p:ext uri="{BB962C8B-B14F-4D97-AF65-F5344CB8AC3E}">
        <p14:creationId xmlns:p14="http://schemas.microsoft.com/office/powerpoint/2010/main" val="134285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Nabespreking</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In de film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het over </a:t>
            </a:r>
            <a:r>
              <a:rPr lang="en-GB" sz="1200" i="1" kern="1200" dirty="0" err="1">
                <a:solidFill>
                  <a:schemeClr val="tx1"/>
                </a:solidFill>
                <a:effectLst/>
                <a:latin typeface="+mn-lt"/>
                <a:ea typeface="+mn-ea"/>
                <a:cs typeface="+mn-cs"/>
              </a:rPr>
              <a:t>breinhonger</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Wie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begrepen</a:t>
            </a:r>
            <a:r>
              <a:rPr lang="en-GB" sz="1200" i="1" kern="1200" dirty="0">
                <a:solidFill>
                  <a:schemeClr val="tx1"/>
                </a:solidFill>
                <a:effectLst/>
                <a:latin typeface="+mn-lt"/>
                <a:ea typeface="+mn-ea"/>
                <a:cs typeface="+mn-cs"/>
              </a:rPr>
              <a:t> wat </a:t>
            </a:r>
            <a:r>
              <a:rPr lang="en-GB" sz="1200" i="1" kern="1200" dirty="0" err="1">
                <a:solidFill>
                  <a:schemeClr val="tx1"/>
                </a:solidFill>
                <a:effectLst/>
                <a:latin typeface="+mn-lt"/>
                <a:ea typeface="+mn-ea"/>
                <a:cs typeface="+mn-cs"/>
              </a:rPr>
              <a:t>daarmee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bedoeld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In de film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uitgelegd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vervelende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gevoelens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voortkomen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graag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willen</a:t>
            </a:r>
            <a:r>
              <a:rPr lang="en-GB" sz="1200" i="1" kern="1200" dirty="0">
                <a:solidFill>
                  <a:schemeClr val="tx1"/>
                </a:solidFill>
                <a:effectLst/>
                <a:latin typeface="+mn-lt"/>
                <a:ea typeface="+mn-ea"/>
                <a:cs typeface="+mn-cs"/>
              </a:rPr>
              <a:t>. </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Ze </a:t>
            </a:r>
            <a:r>
              <a:rPr lang="en-GB" sz="1200" i="1" kern="1200" dirty="0" err="1">
                <a:solidFill>
                  <a:schemeClr val="tx1"/>
                </a:solidFill>
                <a:effectLst/>
                <a:latin typeface="+mn-lt"/>
                <a:ea typeface="+mn-ea"/>
                <a:cs typeface="+mn-cs"/>
              </a:rPr>
              <a:t>noemen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breinhonger</a:t>
            </a:r>
            <a:r>
              <a:rPr lang="en-GB" sz="1200" i="1" kern="1200" dirty="0">
                <a:solidFill>
                  <a:schemeClr val="tx1"/>
                </a:solidFill>
                <a:effectLst/>
                <a:latin typeface="+mn-lt"/>
                <a:ea typeface="+mn-ea"/>
                <a:cs typeface="+mn-cs"/>
              </a:rPr>
              <a:t>”, net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gewone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honger</a:t>
            </a:r>
            <a:r>
              <a:rPr lang="en-GB" sz="1200" i="1" kern="1200" dirty="0">
                <a:solidFill>
                  <a:schemeClr val="tx1"/>
                </a:solidFill>
                <a:effectLst/>
                <a:latin typeface="+mn-lt"/>
                <a:ea typeface="+mn-ea"/>
                <a:cs typeface="+mn-cs"/>
              </a:rPr>
              <a:t>, om je in de </a:t>
            </a:r>
            <a:r>
              <a:rPr lang="en-GB" sz="1200" i="1" kern="1200" dirty="0" err="1">
                <a:solidFill>
                  <a:schemeClr val="tx1"/>
                </a:solidFill>
                <a:effectLst/>
                <a:latin typeface="+mn-lt"/>
                <a:ea typeface="+mn-ea"/>
                <a:cs typeface="+mn-cs"/>
              </a:rPr>
              <a:t>actiestand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zetten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acties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werden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genoemd</a:t>
            </a:r>
            <a:r>
              <a:rPr lang="en-GB" sz="1200" i="1" kern="1200" dirty="0">
                <a:solidFill>
                  <a:schemeClr val="tx1"/>
                </a:solidFill>
                <a:effectLst/>
                <a:latin typeface="+mn-lt"/>
                <a:ea typeface="+mn-ea"/>
                <a:cs typeface="+mn-cs"/>
              </a:rPr>
              <a:t> in het </a:t>
            </a:r>
            <a:r>
              <a:rPr lang="en-GB" sz="1200" i="1" kern="1200" dirty="0" err="1">
                <a:solidFill>
                  <a:schemeClr val="tx1"/>
                </a:solidFill>
                <a:effectLst/>
                <a:latin typeface="+mn-lt"/>
                <a:ea typeface="+mn-ea"/>
                <a:cs typeface="+mn-cs"/>
              </a:rPr>
              <a:t>filmpje</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Herkennen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Werkt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Wil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zeggen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u="none" dirty="0">
                <a:effectLst/>
                <a:latin typeface="Verdana" panose="020B0604030504040204" pitchFamily="34" charset="0"/>
                <a:ea typeface="Calibri" panose="020F0502020204030204" pitchFamily="34" charset="0"/>
                <a:cs typeface="Arial" panose="020B0604020202020204" pitchFamily="34" charset="0"/>
              </a:rPr>
              <a:t>Eventueel de strategieën uit film  herhalen</a:t>
            </a:r>
            <a:r>
              <a:rPr lang="nl-NL" sz="1800" u="sng" dirty="0">
                <a:effectLst/>
                <a:latin typeface="Verdana" panose="020B0604030504040204" pitchFamily="34" charset="0"/>
                <a:ea typeface="Calibri" panose="020F0502020204030204" pitchFamily="34" charset="0"/>
                <a:cs typeface="Arial" panose="020B0604020202020204" pitchFamily="34" charset="0"/>
              </a:rPr>
              <a:t>.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Nadenken</a:t>
            </a:r>
            <a:r>
              <a:rPr lang="en-GB" sz="1200" i="1" kern="1200" dirty="0">
                <a:solidFill>
                  <a:schemeClr val="tx1"/>
                </a:solidFill>
                <a:effectLst/>
                <a:latin typeface="+mn-lt"/>
                <a:ea typeface="+mn-ea"/>
                <a:cs typeface="+mn-cs"/>
              </a:rPr>
              <a:t> over wat er </a:t>
            </a:r>
            <a:r>
              <a:rPr lang="en-GB" sz="1200" i="1" kern="1200" dirty="0" err="1">
                <a:solidFill>
                  <a:schemeClr val="tx1"/>
                </a:solidFill>
                <a:effectLst/>
                <a:latin typeface="+mn-lt"/>
                <a:ea typeface="+mn-ea"/>
                <a:cs typeface="+mn-cs"/>
              </a:rPr>
              <a:t>echt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de hand is en wat je </a:t>
            </a:r>
            <a:r>
              <a:rPr lang="en-GB" sz="1200" i="1" kern="1200" dirty="0" err="1">
                <a:solidFill>
                  <a:schemeClr val="tx1"/>
                </a:solidFill>
                <a:effectLst/>
                <a:latin typeface="+mn-lt"/>
                <a:ea typeface="+mn-ea"/>
                <a:cs typeface="+mn-cs"/>
              </a:rPr>
              <a:t>graag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willen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Met </a:t>
            </a:r>
            <a:r>
              <a:rPr lang="en-GB" sz="1200" i="1" kern="1200" dirty="0" err="1">
                <a:solidFill>
                  <a:schemeClr val="tx1"/>
                </a:solidFill>
                <a:effectLst/>
                <a:latin typeface="+mn-lt"/>
                <a:ea typeface="+mn-ea"/>
                <a:cs typeface="+mn-cs"/>
              </a:rPr>
              <a:t>anderen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praten</a:t>
            </a:r>
            <a:r>
              <a:rPr lang="en-GB" sz="1200" i="1" kern="1200" dirty="0">
                <a:solidFill>
                  <a:schemeClr val="tx1"/>
                </a:solidFill>
                <a:effectLst/>
                <a:latin typeface="+mn-lt"/>
                <a:ea typeface="+mn-ea"/>
                <a:cs typeface="+mn-cs"/>
              </a:rPr>
              <a:t> over wat je </a:t>
            </a:r>
            <a:r>
              <a:rPr lang="en-GB" sz="1200" i="1" kern="1200" dirty="0" err="1">
                <a:solidFill>
                  <a:schemeClr val="tx1"/>
                </a:solidFill>
                <a:effectLst/>
                <a:latin typeface="+mn-lt"/>
                <a:ea typeface="+mn-ea"/>
                <a:cs typeface="+mn-cs"/>
              </a:rPr>
              <a:t>voelt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wat je </a:t>
            </a:r>
            <a:r>
              <a:rPr lang="en-GB" sz="1200" i="1" kern="1200" dirty="0" err="1">
                <a:solidFill>
                  <a:schemeClr val="tx1"/>
                </a:solidFill>
                <a:effectLst/>
                <a:latin typeface="+mn-lt"/>
                <a:ea typeface="+mn-ea"/>
                <a:cs typeface="+mn-cs"/>
              </a:rPr>
              <a:t>zou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willen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In </a:t>
            </a:r>
            <a:r>
              <a:rPr lang="en-GB" sz="1200" i="1" kern="1200" dirty="0" err="1">
                <a:solidFill>
                  <a:schemeClr val="tx1"/>
                </a:solidFill>
                <a:effectLst/>
                <a:latin typeface="+mn-lt"/>
                <a:ea typeface="+mn-ea"/>
                <a:cs typeface="+mn-cs"/>
              </a:rPr>
              <a:t>actie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20</a:t>
            </a:fld>
            <a:endParaRPr lang="nl-NL"/>
          </a:p>
        </p:txBody>
      </p:sp>
    </p:spTree>
    <p:extLst>
      <p:ext uri="{BB962C8B-B14F-4D97-AF65-F5344CB8AC3E}">
        <p14:creationId xmlns:p14="http://schemas.microsoft.com/office/powerpoint/2010/main" val="197353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Vandaag hebben we les over stress. Iedereen heeft daar meer of minder mee te maken. Als je aan leerlingen vraagt; Hoe vaak ben je gestrest? Zegt meer dan de helft vaak of altijd. Tijdens de coronacrisis zijn dit er nog meer geworden.</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Hoe is het met jullie. Daarover gaat de eerste opdracht.</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a:t>
            </a:fld>
            <a:endParaRPr lang="nl-NL"/>
          </a:p>
        </p:txBody>
      </p:sp>
    </p:spTree>
    <p:extLst>
      <p:ext uri="{BB962C8B-B14F-4D97-AF65-F5344CB8AC3E}">
        <p14:creationId xmlns:p14="http://schemas.microsoft.com/office/powerpoint/2010/main" val="329404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sz="1800" i="1"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Sam zit op de middelbare school. Hij woont bij zijn ouders, zusje en broertje. Zijn ouders hebben een eigen bedrijf, zijn daar druk mee en zijn thuis. Zijn broertje en zusje zitten op de basisschool en maken thuis veel lawaai. Sam zit op voetbal en gaat daar 3x per week naartoe. Hij heeft een leuk team. Zijn klas is wel oké en zijn mentor is aardig.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Sam zit de laatste tijd niet lekker in zijn vel en voelt zich alleen. Op school gaat het de laatste tijd ook niet heel lekker. Hij kan zich niet concentreren op de lessen en zijn cijfers gaan achteruit. Sam maakt zich wel eens zorgen over hoe het met hem gaat, maar weet niet goed wat hij kan doen.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sz="1200" i="1" kern="1200" dirty="0">
              <a:solidFill>
                <a:schemeClr val="tx1"/>
              </a:solidFill>
              <a:effectLst/>
              <a:latin typeface="+mn-lt"/>
              <a:ea typeface="+mn-ea"/>
              <a:cs typeface="+mn-cs"/>
            </a:endParaRPr>
          </a:p>
          <a:p>
            <a:pPr>
              <a:lnSpc>
                <a:spcPct val="107000"/>
              </a:lnSpc>
              <a:spcAft>
                <a:spcPts val="800"/>
              </a:spcAft>
            </a:pPr>
            <a:r>
              <a:rPr lang="nl-NL" sz="1800" i="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Vul in je groepje de volgende vragen in:</a:t>
            </a:r>
            <a:endParaRPr lang="nl-NL" sz="1800" i="1" dirty="0">
              <a:effectLst/>
              <a:latin typeface="Verdana" panose="020B060403050404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nl-NL" sz="1800" i="1" dirty="0">
                <a:effectLst/>
                <a:latin typeface="Verdana" panose="020B0604030504040204" pitchFamily="34" charset="0"/>
                <a:ea typeface="Verdana" panose="020B0604030504040204" pitchFamily="34" charset="0"/>
                <a:cs typeface="Verdana" panose="020B0604030504040204" pitchFamily="34" charset="0"/>
              </a:rPr>
              <a:t>Wat kunnen redenen zijn dat Sam achteruitgaat?</a:t>
            </a:r>
            <a:endParaRPr lang="nl-NL" sz="1800" i="1"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l-NL" sz="1800" i="1" dirty="0">
                <a:effectLst/>
                <a:latin typeface="Verdana" panose="020B0604030504040204" pitchFamily="34" charset="0"/>
                <a:ea typeface="Verdana" panose="020B0604030504040204" pitchFamily="34" charset="0"/>
                <a:cs typeface="Verdana" panose="020B0604030504040204" pitchFamily="34" charset="0"/>
              </a:rPr>
              <a:t>Als je in Sams schoenen zou staan, wat zou je willen dat er gebeurt?</a:t>
            </a:r>
            <a:endParaRPr lang="nl-NL" sz="1800" i="1" dirty="0">
              <a:effectLst/>
              <a:latin typeface="Verdana" panose="020B060403050404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l-NL" sz="1800" i="1" dirty="0">
                <a:effectLst/>
                <a:latin typeface="Verdana" panose="020B0604030504040204" pitchFamily="34" charset="0"/>
                <a:ea typeface="Verdana" panose="020B0604030504040204" pitchFamily="34" charset="0"/>
                <a:cs typeface="Verdana" panose="020B0604030504040204" pitchFamily="34" charset="0"/>
              </a:rPr>
              <a:t>Welke stappen kan hij zelf ondernemen?</a:t>
            </a:r>
            <a:endParaRPr lang="nl-NL" sz="1800" i="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sz="1200" i="1"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err="1">
                <a:solidFill>
                  <a:schemeClr val="tx1"/>
                </a:solidFill>
                <a:effectLst/>
                <a:latin typeface="+mn-lt"/>
                <a:ea typeface="+mn-ea"/>
                <a:cs typeface="+mn-cs"/>
              </a:rPr>
              <a:t>Nabespreking</a:t>
            </a: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Wat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Sam </a:t>
            </a:r>
            <a:r>
              <a:rPr lang="en-GB" sz="1200" i="1" kern="1200" dirty="0" err="1">
                <a:solidFill>
                  <a:schemeClr val="tx1"/>
                </a:solidFill>
                <a:effectLst/>
                <a:latin typeface="+mn-lt"/>
                <a:ea typeface="+mn-ea"/>
                <a:cs typeface="+mn-cs"/>
              </a:rPr>
              <a:t>nodig</a:t>
            </a:r>
            <a:r>
              <a:rPr lang="en-GB" sz="1200" i="1" kern="1200" dirty="0">
                <a:solidFill>
                  <a:schemeClr val="tx1"/>
                </a:solidFill>
                <a:effectLst/>
                <a:latin typeface="+mn-lt"/>
                <a:ea typeface="+mn-ea"/>
                <a:cs typeface="+mn-cs"/>
              </a:rPr>
              <a:t>? Wat </a:t>
            </a:r>
            <a:r>
              <a:rPr lang="en-GB" sz="1200" i="1" kern="1200" dirty="0" err="1">
                <a:solidFill>
                  <a:schemeClr val="tx1"/>
                </a:solidFill>
                <a:effectLst/>
                <a:latin typeface="+mn-lt"/>
                <a:ea typeface="+mn-ea"/>
                <a:cs typeface="+mn-cs"/>
              </a:rPr>
              <a:t>hadden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groepje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advies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Sam?</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strategieën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herken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wat neem je mee in je eigen </a:t>
            </a:r>
            <a:r>
              <a:rPr lang="en-GB" sz="1200" i="1" kern="1200" dirty="0" err="1">
                <a:solidFill>
                  <a:schemeClr val="tx1"/>
                </a:solidFill>
                <a:effectLst/>
                <a:latin typeface="+mn-lt"/>
                <a:ea typeface="+mn-ea"/>
                <a:cs typeface="+mn-cs"/>
              </a:rPr>
              <a:t>rugzak</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Wil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zeggen</a:t>
            </a:r>
            <a:r>
              <a:rPr lang="en-GB" sz="1200" i="1" kern="1200" dirty="0">
                <a:solidFill>
                  <a:schemeClr val="tx1"/>
                </a:solidFill>
                <a:effectLst/>
                <a:latin typeface="+mn-lt"/>
                <a:ea typeface="+mn-ea"/>
                <a:cs typeface="+mn-cs"/>
              </a:rPr>
              <a:t>?</a:t>
            </a:r>
          </a:p>
          <a:p>
            <a:pPr marL="0" indent="0">
              <a:buFont typeface="Arial" panose="020B0604020202020204" pitchFamily="34" charset="0"/>
              <a:buNone/>
            </a:pPr>
            <a:endParaRPr lang="en-GB" sz="1200" i="1" kern="1200" dirty="0">
              <a:solidFill>
                <a:schemeClr val="tx1"/>
              </a:solidFill>
              <a:effectLst/>
              <a:latin typeface="+mn-lt"/>
              <a:ea typeface="+mn-ea"/>
              <a:cs typeface="+mn-cs"/>
            </a:endParaRPr>
          </a:p>
          <a:p>
            <a:pPr marL="0" indent="0">
              <a:buFont typeface="Arial" panose="020B0604020202020204" pitchFamily="34" charset="0"/>
              <a:buNone/>
            </a:pP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eigen </a:t>
            </a:r>
            <a:r>
              <a:rPr lang="en-GB" sz="1200" i="1" kern="1200" dirty="0" err="1">
                <a:solidFill>
                  <a:schemeClr val="tx1"/>
                </a:solidFill>
                <a:effectLst/>
                <a:latin typeface="+mn-lt"/>
                <a:ea typeface="+mn-ea"/>
                <a:cs typeface="+mn-cs"/>
              </a:rPr>
              <a:t>voorbeeld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hiervan</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bijvoorbeeld</a:t>
            </a:r>
            <a:r>
              <a:rPr lang="en-GB" sz="1200" i="1"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i="1" kern="1200" dirty="0" err="1">
                <a:solidFill>
                  <a:srgbClr val="00B050"/>
                </a:solidFill>
                <a:effectLst/>
                <a:latin typeface="+mn-lt"/>
                <a:ea typeface="+mn-ea"/>
                <a:cs typeface="+mn-cs"/>
              </a:rPr>
              <a:t>Ik</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wil</a:t>
            </a:r>
            <a:r>
              <a:rPr lang="en-GB" sz="1200" i="1" kern="1200" dirty="0">
                <a:solidFill>
                  <a:srgbClr val="00B050"/>
                </a:solidFill>
                <a:effectLst/>
                <a:latin typeface="+mn-lt"/>
                <a:ea typeface="+mn-ea"/>
                <a:cs typeface="+mn-cs"/>
              </a:rPr>
              <a:t> er even over </a:t>
            </a:r>
            <a:r>
              <a:rPr lang="en-GB" sz="1200" i="1" kern="1200" dirty="0" err="1">
                <a:solidFill>
                  <a:srgbClr val="00B050"/>
                </a:solidFill>
                <a:effectLst/>
                <a:latin typeface="+mn-lt"/>
                <a:ea typeface="+mn-ea"/>
                <a:cs typeface="+mn-cs"/>
              </a:rPr>
              <a:t>nadenken</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ik</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kom</a:t>
            </a:r>
            <a:r>
              <a:rPr lang="en-GB" sz="1200" i="1" kern="1200" dirty="0">
                <a:solidFill>
                  <a:srgbClr val="00B050"/>
                </a:solidFill>
                <a:effectLst/>
                <a:latin typeface="+mn-lt"/>
                <a:ea typeface="+mn-ea"/>
                <a:cs typeface="+mn-cs"/>
              </a:rPr>
              <a:t> er later op </a:t>
            </a:r>
            <a:r>
              <a:rPr lang="en-GB" sz="1200" i="1" kern="1200" dirty="0" err="1">
                <a:solidFill>
                  <a:srgbClr val="00B050"/>
                </a:solidFill>
                <a:effectLst/>
                <a:latin typeface="+mn-lt"/>
                <a:ea typeface="+mn-ea"/>
                <a:cs typeface="+mn-cs"/>
              </a:rPr>
              <a:t>terug</a:t>
            </a:r>
            <a:endParaRPr lang="en-GB" sz="1200" kern="1200" dirty="0">
              <a:solidFill>
                <a:srgbClr val="00B050"/>
              </a:solidFill>
              <a:effectLst/>
              <a:latin typeface="+mn-lt"/>
              <a:ea typeface="+mn-ea"/>
              <a:cs typeface="+mn-cs"/>
            </a:endParaRPr>
          </a:p>
          <a:p>
            <a:pPr marL="171450" indent="-171450">
              <a:buFont typeface="Arial" panose="020B0604020202020204" pitchFamily="34" charset="0"/>
              <a:buChar char="•"/>
            </a:pPr>
            <a:r>
              <a:rPr lang="en-GB" sz="1200" i="1" kern="1200" dirty="0">
                <a:solidFill>
                  <a:srgbClr val="00B050"/>
                </a:solidFill>
                <a:effectLst/>
                <a:latin typeface="+mn-lt"/>
                <a:ea typeface="+mn-ea"/>
                <a:cs typeface="+mn-cs"/>
              </a:rPr>
              <a:t>Zou </a:t>
            </a:r>
            <a:r>
              <a:rPr lang="en-GB" sz="1200" i="1" kern="1200" dirty="0" err="1">
                <a:solidFill>
                  <a:srgbClr val="00B050"/>
                </a:solidFill>
                <a:effectLst/>
                <a:latin typeface="+mn-lt"/>
                <a:ea typeface="+mn-ea"/>
                <a:cs typeface="+mn-cs"/>
              </a:rPr>
              <a:t>ik</a:t>
            </a:r>
            <a:r>
              <a:rPr lang="en-GB" sz="1200" i="1" kern="1200" dirty="0">
                <a:solidFill>
                  <a:srgbClr val="00B050"/>
                </a:solidFill>
                <a:effectLst/>
                <a:latin typeface="+mn-lt"/>
                <a:ea typeface="+mn-ea"/>
                <a:cs typeface="+mn-cs"/>
              </a:rPr>
              <a:t> me </a:t>
            </a:r>
            <a:r>
              <a:rPr lang="en-GB" sz="1200" i="1" kern="1200" dirty="0" err="1">
                <a:solidFill>
                  <a:srgbClr val="00B050"/>
                </a:solidFill>
                <a:effectLst/>
                <a:latin typeface="+mn-lt"/>
                <a:ea typeface="+mn-ea"/>
                <a:cs typeface="+mn-cs"/>
              </a:rPr>
              <a:t>hier</a:t>
            </a:r>
            <a:r>
              <a:rPr lang="en-GB" sz="1200" i="1" kern="1200" dirty="0">
                <a:solidFill>
                  <a:srgbClr val="00B050"/>
                </a:solidFill>
                <a:effectLst/>
                <a:latin typeface="+mn-lt"/>
                <a:ea typeface="+mn-ea"/>
                <a:cs typeface="+mn-cs"/>
              </a:rPr>
              <a:t> over </a:t>
            </a:r>
            <a:r>
              <a:rPr lang="en-GB" sz="1200" i="1" kern="1200" dirty="0" err="1">
                <a:solidFill>
                  <a:srgbClr val="00B050"/>
                </a:solidFill>
                <a:effectLst/>
                <a:latin typeface="+mn-lt"/>
                <a:ea typeface="+mn-ea"/>
                <a:cs typeface="+mn-cs"/>
              </a:rPr>
              <a:t>een</a:t>
            </a:r>
            <a:r>
              <a:rPr lang="en-GB" sz="1200" i="1" kern="1200" dirty="0">
                <a:solidFill>
                  <a:srgbClr val="00B050"/>
                </a:solidFill>
                <a:effectLst/>
                <a:latin typeface="+mn-lt"/>
                <a:ea typeface="+mn-ea"/>
                <a:cs typeface="+mn-cs"/>
              </a:rPr>
              <a:t> week </a:t>
            </a:r>
            <a:r>
              <a:rPr lang="en-GB" sz="1200" i="1" kern="1200" dirty="0" err="1">
                <a:solidFill>
                  <a:srgbClr val="00B050"/>
                </a:solidFill>
                <a:effectLst/>
                <a:latin typeface="+mn-lt"/>
                <a:ea typeface="+mn-ea"/>
                <a:cs typeface="+mn-cs"/>
              </a:rPr>
              <a:t>nog</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druk</a:t>
            </a:r>
            <a:r>
              <a:rPr lang="en-GB" sz="1200" i="1" kern="1200" dirty="0">
                <a:solidFill>
                  <a:srgbClr val="00B050"/>
                </a:solidFill>
                <a:effectLst/>
                <a:latin typeface="+mn-lt"/>
                <a:ea typeface="+mn-ea"/>
                <a:cs typeface="+mn-cs"/>
              </a:rPr>
              <a:t> over </a:t>
            </a:r>
            <a:r>
              <a:rPr lang="en-GB" sz="1200" i="1" kern="1200" dirty="0" err="1">
                <a:solidFill>
                  <a:srgbClr val="00B050"/>
                </a:solidFill>
                <a:effectLst/>
                <a:latin typeface="+mn-lt"/>
                <a:ea typeface="+mn-ea"/>
                <a:cs typeface="+mn-cs"/>
              </a:rPr>
              <a:t>kunnen</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maken</a:t>
            </a:r>
            <a:r>
              <a:rPr lang="en-GB" sz="1200" i="1" kern="1200" dirty="0">
                <a:solidFill>
                  <a:srgbClr val="00B050"/>
                </a:solidFill>
                <a:effectLst/>
                <a:latin typeface="+mn-lt"/>
                <a:ea typeface="+mn-ea"/>
                <a:cs typeface="+mn-cs"/>
              </a:rPr>
              <a:t>? </a:t>
            </a:r>
            <a:endParaRPr lang="en-GB" sz="1200" kern="1200" dirty="0">
              <a:solidFill>
                <a:srgbClr val="00B050"/>
              </a:solidFill>
              <a:effectLst/>
              <a:latin typeface="+mn-lt"/>
              <a:ea typeface="+mn-ea"/>
              <a:cs typeface="+mn-cs"/>
            </a:endParaRPr>
          </a:p>
          <a:p>
            <a:pPr marL="171450" indent="-171450">
              <a:buFont typeface="Arial" panose="020B0604020202020204" pitchFamily="34" charset="0"/>
              <a:buChar char="•"/>
            </a:pPr>
            <a:endParaRPr lang="en-GB" sz="1200" i="1" kern="1200" dirty="0">
              <a:solidFill>
                <a:srgbClr val="00B050"/>
              </a:solidFill>
              <a:effectLst/>
              <a:latin typeface="+mn-lt"/>
              <a:ea typeface="+mn-ea"/>
              <a:cs typeface="+mn-cs"/>
            </a:endParaRPr>
          </a:p>
          <a:p>
            <a:r>
              <a:rPr lang="en-GB" sz="1200" i="1" kern="1200" dirty="0" err="1">
                <a:solidFill>
                  <a:srgbClr val="00B050"/>
                </a:solidFill>
                <a:effectLst/>
                <a:latin typeface="+mn-lt"/>
                <a:ea typeface="+mn-ea"/>
                <a:cs typeface="+mn-cs"/>
              </a:rPr>
              <a:t>Welke</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adviezen</a:t>
            </a:r>
            <a:r>
              <a:rPr lang="en-GB" sz="1200" i="1" kern="1200" dirty="0">
                <a:solidFill>
                  <a:srgbClr val="00B050"/>
                </a:solidFill>
                <a:effectLst/>
                <a:latin typeface="+mn-lt"/>
                <a:ea typeface="+mn-ea"/>
                <a:cs typeface="+mn-cs"/>
              </a:rPr>
              <a:t> die je </a:t>
            </a:r>
            <a:r>
              <a:rPr lang="en-GB" sz="1200" i="1" kern="1200" dirty="0" err="1">
                <a:solidFill>
                  <a:srgbClr val="00B050"/>
                </a:solidFill>
                <a:effectLst/>
                <a:latin typeface="+mn-lt"/>
                <a:ea typeface="+mn-ea"/>
                <a:cs typeface="+mn-cs"/>
              </a:rPr>
              <a:t>hebt</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gehoord</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lijken</a:t>
            </a:r>
            <a:r>
              <a:rPr lang="en-GB" sz="1200" i="1" kern="1200" dirty="0">
                <a:solidFill>
                  <a:srgbClr val="00B050"/>
                </a:solidFill>
                <a:effectLst/>
                <a:latin typeface="+mn-lt"/>
                <a:ea typeface="+mn-ea"/>
                <a:cs typeface="+mn-cs"/>
              </a:rPr>
              <a:t> je </a:t>
            </a:r>
            <a:r>
              <a:rPr lang="en-GB" sz="1200" i="1" kern="1200" dirty="0" err="1">
                <a:solidFill>
                  <a:srgbClr val="00B050"/>
                </a:solidFill>
                <a:effectLst/>
                <a:latin typeface="+mn-lt"/>
                <a:ea typeface="+mn-ea"/>
                <a:cs typeface="+mn-cs"/>
              </a:rPr>
              <a:t>bruikbaar</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voor</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jezelf</a:t>
            </a:r>
            <a:r>
              <a:rPr lang="en-GB" sz="1200" i="1" kern="1200" dirty="0">
                <a:solidFill>
                  <a:srgbClr val="00B050"/>
                </a:solidFill>
                <a:effectLst/>
                <a:latin typeface="+mn-lt"/>
                <a:ea typeface="+mn-ea"/>
                <a:cs typeface="+mn-cs"/>
              </a:rPr>
              <a:t>?</a:t>
            </a:r>
            <a:endParaRPr lang="en-GB" sz="1200" kern="1200" dirty="0">
              <a:solidFill>
                <a:srgbClr val="00B050"/>
              </a:solidFill>
              <a:effectLst/>
              <a:latin typeface="+mn-lt"/>
              <a:ea typeface="+mn-ea"/>
              <a:cs typeface="+mn-cs"/>
            </a:endParaRPr>
          </a:p>
          <a:p>
            <a:r>
              <a:rPr lang="en-GB" sz="1200" i="1" kern="1200" dirty="0" err="1">
                <a:solidFill>
                  <a:srgbClr val="00B050"/>
                </a:solidFill>
                <a:effectLst/>
                <a:latin typeface="+mn-lt"/>
                <a:ea typeface="+mn-ea"/>
                <a:cs typeface="+mn-cs"/>
              </a:rPr>
              <a:t>Noteer</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deze</a:t>
            </a:r>
            <a:r>
              <a:rPr lang="en-GB" sz="1200" i="1" kern="1200" dirty="0">
                <a:solidFill>
                  <a:srgbClr val="00B050"/>
                </a:solidFill>
                <a:effectLst/>
                <a:latin typeface="+mn-lt"/>
                <a:ea typeface="+mn-ea"/>
                <a:cs typeface="+mn-cs"/>
              </a:rPr>
              <a:t> op je </a:t>
            </a:r>
            <a:r>
              <a:rPr lang="en-GB" sz="1200" i="1" kern="1200" dirty="0" err="1">
                <a:solidFill>
                  <a:srgbClr val="00B050"/>
                </a:solidFill>
                <a:effectLst/>
                <a:latin typeface="+mn-lt"/>
                <a:ea typeface="+mn-ea"/>
                <a:cs typeface="+mn-cs"/>
              </a:rPr>
              <a:t>werkblad</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bij</a:t>
            </a:r>
            <a:r>
              <a:rPr lang="en-GB" sz="1200" i="1" kern="1200" dirty="0">
                <a:solidFill>
                  <a:srgbClr val="00B050"/>
                </a:solidFill>
                <a:effectLst/>
                <a:latin typeface="+mn-lt"/>
                <a:ea typeface="+mn-ea"/>
                <a:cs typeface="+mn-cs"/>
              </a:rPr>
              <a:t> </a:t>
            </a:r>
            <a:r>
              <a:rPr lang="en-GB" sz="1200" i="1" kern="1200" dirty="0" err="1">
                <a:solidFill>
                  <a:srgbClr val="00B050"/>
                </a:solidFill>
                <a:effectLst/>
                <a:latin typeface="+mn-lt"/>
                <a:ea typeface="+mn-ea"/>
                <a:cs typeface="+mn-cs"/>
              </a:rPr>
              <a:t>opdracht</a:t>
            </a:r>
            <a:r>
              <a:rPr lang="en-GB" sz="1200" i="1" kern="1200" dirty="0">
                <a:solidFill>
                  <a:srgbClr val="00B050"/>
                </a:solidFill>
                <a:effectLst/>
                <a:latin typeface="+mn-lt"/>
                <a:ea typeface="+mn-ea"/>
                <a:cs typeface="+mn-cs"/>
              </a:rPr>
              <a:t> 15.</a:t>
            </a:r>
          </a:p>
          <a:p>
            <a:endParaRPr lang="en-GB" sz="1200" i="1" kern="1200" dirty="0">
              <a:solidFill>
                <a:srgbClr val="00B050"/>
              </a:solidFill>
              <a:effectLst/>
              <a:latin typeface="+mn-lt"/>
              <a:ea typeface="+mn-ea"/>
              <a:cs typeface="+mn-cs"/>
            </a:endParaRPr>
          </a:p>
          <a:p>
            <a:r>
              <a:rPr lang="en-GB" sz="1200" b="1" kern="1200" dirty="0" err="1">
                <a:solidFill>
                  <a:schemeClr val="tx1"/>
                </a:solidFill>
                <a:effectLst/>
                <a:latin typeface="+mn-lt"/>
                <a:ea typeface="+mn-ea"/>
                <a:cs typeface="+mn-cs"/>
              </a:rPr>
              <a:t>Afsluiting</a:t>
            </a:r>
            <a:r>
              <a:rPr lang="en-GB" sz="1200" b="1" kern="1200" dirty="0">
                <a:solidFill>
                  <a:schemeClr val="tx1"/>
                </a:solidFill>
                <a:effectLst/>
                <a:latin typeface="+mn-lt"/>
                <a:ea typeface="+mn-ea"/>
                <a:cs typeface="+mn-cs"/>
              </a:rPr>
              <a:t> les 3</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Gevoelens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ontstaan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graag</a:t>
            </a:r>
            <a:r>
              <a:rPr lang="en-GB" sz="1200" i="1" kern="1200" dirty="0">
                <a:solidFill>
                  <a:schemeClr val="tx1"/>
                </a:solidFill>
                <a:effectLst/>
                <a:latin typeface="+mn-lt"/>
                <a:ea typeface="+mn-ea"/>
                <a:cs typeface="+mn-cs"/>
              </a:rPr>
              <a:t> wilt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bedoeld</a:t>
            </a:r>
            <a:r>
              <a:rPr lang="en-GB" sz="1200" i="1" kern="1200" dirty="0">
                <a:solidFill>
                  <a:schemeClr val="tx1"/>
                </a:solidFill>
                <a:effectLst/>
                <a:latin typeface="+mn-lt"/>
                <a:ea typeface="+mn-ea"/>
                <a:cs typeface="+mn-cs"/>
              </a:rPr>
              <a:t> om je in de </a:t>
            </a:r>
            <a:r>
              <a:rPr lang="en-GB" sz="1200" i="1" kern="1200" dirty="0" err="1">
                <a:solidFill>
                  <a:schemeClr val="tx1"/>
                </a:solidFill>
                <a:effectLst/>
                <a:latin typeface="+mn-lt"/>
                <a:ea typeface="+mn-ea"/>
                <a:cs typeface="+mn-cs"/>
              </a:rPr>
              <a:t>actiestand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zetten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boos, </a:t>
            </a:r>
            <a:r>
              <a:rPr lang="en-GB" sz="1200" i="1" kern="1200" dirty="0" err="1">
                <a:solidFill>
                  <a:schemeClr val="tx1"/>
                </a:solidFill>
                <a:effectLst/>
                <a:latin typeface="+mn-lt"/>
                <a:ea typeface="+mn-ea"/>
                <a:cs typeface="+mn-cs"/>
              </a:rPr>
              <a:t>verdrietig</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lekker in je </a:t>
            </a:r>
            <a:r>
              <a:rPr lang="en-GB" sz="1200" i="1" kern="1200" dirty="0" err="1">
                <a:solidFill>
                  <a:schemeClr val="tx1"/>
                </a:solidFill>
                <a:effectLst/>
                <a:latin typeface="+mn-lt"/>
                <a:ea typeface="+mn-ea"/>
                <a:cs typeface="+mn-cs"/>
              </a:rPr>
              <a:t>vel</a:t>
            </a:r>
            <a:r>
              <a:rPr lang="en-GB" sz="1200" i="1" kern="1200" dirty="0">
                <a:solidFill>
                  <a:schemeClr val="tx1"/>
                </a:solidFill>
                <a:effectLst/>
                <a:latin typeface="+mn-lt"/>
                <a:ea typeface="+mn-ea"/>
                <a:cs typeface="+mn-cs"/>
              </a:rPr>
              <a:t> zit, </a:t>
            </a:r>
            <a:r>
              <a:rPr lang="en-GB" sz="1200" i="1" kern="1200" dirty="0" err="1">
                <a:solidFill>
                  <a:schemeClr val="tx1"/>
                </a:solidFill>
                <a:effectLst/>
                <a:latin typeface="+mn-lt"/>
                <a:ea typeface="+mn-ea"/>
                <a:cs typeface="+mn-cs"/>
              </a:rPr>
              <a:t>probeer</a:t>
            </a:r>
            <a:r>
              <a:rPr lang="en-GB" sz="1200" i="1" kern="1200" dirty="0">
                <a:solidFill>
                  <a:schemeClr val="tx1"/>
                </a:solidFill>
                <a:effectLst/>
                <a:latin typeface="+mn-lt"/>
                <a:ea typeface="+mn-ea"/>
                <a:cs typeface="+mn-cs"/>
              </a:rPr>
              <a:t> dan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verzinnen</a:t>
            </a:r>
            <a:r>
              <a:rPr lang="en-GB" sz="1200" i="1" kern="1200" dirty="0">
                <a:solidFill>
                  <a:schemeClr val="tx1"/>
                </a:solidFill>
                <a:effectLst/>
                <a:latin typeface="+mn-lt"/>
                <a:ea typeface="+mn-ea"/>
                <a:cs typeface="+mn-cs"/>
              </a:rPr>
              <a:t> wat je het </a:t>
            </a:r>
            <a:r>
              <a:rPr lang="en-GB" sz="1200" i="1" kern="1200" dirty="0" err="1">
                <a:solidFill>
                  <a:schemeClr val="tx1"/>
                </a:solidFill>
                <a:effectLst/>
                <a:latin typeface="+mn-lt"/>
                <a:ea typeface="+mn-ea"/>
                <a:cs typeface="+mn-cs"/>
              </a:rPr>
              <a:t>liefste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willen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helpen</a:t>
            </a:r>
            <a:r>
              <a:rPr lang="en-GB" sz="1200" i="1" kern="1200" dirty="0">
                <a:solidFill>
                  <a:schemeClr val="tx1"/>
                </a:solidFill>
                <a:effectLst/>
                <a:latin typeface="+mn-lt"/>
                <a:ea typeface="+mn-ea"/>
                <a:cs typeface="+mn-cs"/>
              </a:rPr>
              <a:t>. Zo </a:t>
            </a:r>
            <a:r>
              <a:rPr lang="en-GB" sz="1200" i="1" kern="1200" dirty="0" err="1">
                <a:solidFill>
                  <a:schemeClr val="tx1"/>
                </a:solidFill>
                <a:effectLst/>
                <a:latin typeface="+mn-lt"/>
                <a:ea typeface="+mn-ea"/>
                <a:cs typeface="+mn-cs"/>
              </a:rPr>
              <a:t>kom</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erachter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actie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ondernemen</a:t>
            </a:r>
            <a:r>
              <a:rPr lang="en-GB" sz="1200" i="1" kern="1200" dirty="0">
                <a:solidFill>
                  <a:schemeClr val="tx1"/>
                </a:solidFill>
                <a:effectLst/>
                <a:latin typeface="+mn-lt"/>
                <a:ea typeface="+mn-ea"/>
                <a:cs typeface="+mn-cs"/>
              </a:rPr>
              <a:t> om je </a:t>
            </a:r>
            <a:r>
              <a:rPr lang="en-GB" sz="1200" i="1" kern="1200" dirty="0" err="1">
                <a:solidFill>
                  <a:schemeClr val="tx1"/>
                </a:solidFill>
                <a:effectLst/>
                <a:latin typeface="+mn-lt"/>
                <a:ea typeface="+mn-ea"/>
                <a:cs typeface="+mn-cs"/>
              </a:rPr>
              <a:t>lekkerder</a:t>
            </a:r>
            <a:r>
              <a:rPr lang="en-GB" sz="1200" i="1" kern="1200" dirty="0">
                <a:solidFill>
                  <a:schemeClr val="tx1"/>
                </a:solidFill>
                <a:effectLst/>
                <a:latin typeface="+mn-lt"/>
                <a:ea typeface="+mn-ea"/>
                <a:cs typeface="+mn-cs"/>
              </a:rPr>
              <a:t> in je </a:t>
            </a:r>
            <a:r>
              <a:rPr lang="en-GB" sz="1200" i="1" kern="1200" dirty="0" err="1">
                <a:solidFill>
                  <a:schemeClr val="tx1"/>
                </a:solidFill>
                <a:effectLst/>
                <a:latin typeface="+mn-lt"/>
                <a:ea typeface="+mn-ea"/>
                <a:cs typeface="+mn-cs"/>
              </a:rPr>
              <a:t>vel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voelen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weet</a:t>
            </a:r>
            <a:r>
              <a:rPr lang="en-GB" sz="1200" i="1" kern="1200" dirty="0">
                <a:solidFill>
                  <a:schemeClr val="tx1"/>
                </a:solidFill>
                <a:effectLst/>
                <a:latin typeface="+mn-lt"/>
                <a:ea typeface="+mn-ea"/>
                <a:cs typeface="+mn-cs"/>
              </a:rPr>
              <a:t> nu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gevoelens</a:t>
            </a:r>
            <a:r>
              <a:rPr lang="en-GB" sz="1200" i="1" kern="1200" dirty="0">
                <a:solidFill>
                  <a:schemeClr val="tx1"/>
                </a:solidFill>
                <a:effectLst/>
                <a:latin typeface="+mn-lt"/>
                <a:ea typeface="+mn-ea"/>
                <a:cs typeface="+mn-cs"/>
              </a:rPr>
              <a:t> je in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actiestand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willen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zetten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kunt</a:t>
            </a:r>
            <a:r>
              <a:rPr lang="en-GB" sz="1200" i="1" kern="1200" dirty="0">
                <a:solidFill>
                  <a:schemeClr val="tx1"/>
                </a:solidFill>
                <a:effectLst/>
                <a:latin typeface="+mn-lt"/>
                <a:ea typeface="+mn-ea"/>
                <a:cs typeface="+mn-cs"/>
              </a:rPr>
              <a:t> met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praten</a:t>
            </a:r>
            <a:r>
              <a:rPr lang="en-GB" sz="1200" i="1" kern="1200" dirty="0">
                <a:solidFill>
                  <a:schemeClr val="tx1"/>
                </a:solidFill>
                <a:effectLst/>
                <a:latin typeface="+mn-lt"/>
                <a:ea typeface="+mn-ea"/>
                <a:cs typeface="+mn-cs"/>
              </a:rPr>
              <a:t>, maar er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waarop</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jij</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beter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voelen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volgende</a:t>
            </a:r>
            <a:r>
              <a:rPr lang="en-GB" sz="1200" i="1" kern="1200" dirty="0">
                <a:solidFill>
                  <a:schemeClr val="tx1"/>
                </a:solidFill>
                <a:effectLst/>
                <a:latin typeface="+mn-lt"/>
                <a:ea typeface="+mn-ea"/>
                <a:cs typeface="+mn-cs"/>
              </a:rPr>
              <a:t> les over.  </a:t>
            </a:r>
            <a:endParaRPr lang="en-GB" sz="1200" kern="1200" dirty="0">
              <a:solidFill>
                <a:schemeClr val="tx1"/>
              </a:solidFill>
              <a:effectLst/>
              <a:latin typeface="+mn-lt"/>
              <a:ea typeface="+mn-ea"/>
              <a:cs typeface="+mn-cs"/>
            </a:endParaRPr>
          </a:p>
          <a:p>
            <a:endParaRPr lang="en-GB" sz="1200" kern="1200" dirty="0">
              <a:solidFill>
                <a:srgbClr val="00B050"/>
              </a:solidFill>
              <a:effectLst/>
              <a:latin typeface="+mn-lt"/>
              <a:ea typeface="+mn-ea"/>
              <a:cs typeface="+mn-cs"/>
            </a:endParaRPr>
          </a:p>
          <a:p>
            <a:pPr marL="0" indent="0">
              <a:buFont typeface="Arial" panose="020B0604020202020204" pitchFamily="34" charset="0"/>
              <a:buNone/>
            </a:pPr>
            <a:endParaRPr lang="en-GB" sz="1200" i="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21</a:t>
            </a:fld>
            <a:endParaRPr lang="nl-NL"/>
          </a:p>
        </p:txBody>
      </p:sp>
    </p:spTree>
    <p:extLst>
      <p:ext uri="{BB962C8B-B14F-4D97-AF65-F5344CB8AC3E}">
        <p14:creationId xmlns:p14="http://schemas.microsoft.com/office/powerpoint/2010/main" val="69256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Verdana" panose="020B0604030504040204" pitchFamily="34" charset="0"/>
                <a:ea typeface="Calibri" panose="020F0502020204030204" pitchFamily="34" charset="0"/>
                <a:cs typeface="Arial" panose="020B0604020202020204" pitchFamily="34" charset="0"/>
              </a:rPr>
              <a:t>Hoofddoel les 4</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Leerlingen hebben inzicht dat je via je lichaam ook invloed kan hebben op hoe je je voelt. </a:t>
            </a: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22</a:t>
            </a:fld>
            <a:endParaRPr lang="nl-NL"/>
          </a:p>
        </p:txBody>
      </p:sp>
    </p:spTree>
    <p:extLst>
      <p:ext uri="{BB962C8B-B14F-4D97-AF65-F5344CB8AC3E}">
        <p14:creationId xmlns:p14="http://schemas.microsoft.com/office/powerpoint/2010/main" val="1163064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Vorige les hebben we geleerd je gevoelens je in een actiestand willen zetten. Daarbij stond denken en praten centraal. </a:t>
            </a: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Er zijn ook andere manieren waarop jij je beter kunt voelen. Daar gaat het volgende animatiefilmpje over.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18AC57A1-B54D-4B0C-BFD3-8190F94E1356}" type="slidenum">
              <a:rPr lang="nl-NL" smtClean="0"/>
              <a:t>23</a:t>
            </a:fld>
            <a:endParaRPr lang="nl-NL"/>
          </a:p>
        </p:txBody>
      </p:sp>
    </p:spTree>
    <p:extLst>
      <p:ext uri="{BB962C8B-B14F-4D97-AF65-F5344CB8AC3E}">
        <p14:creationId xmlns:p14="http://schemas.microsoft.com/office/powerpoint/2010/main" val="155376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t>
            </a:r>
            <a:r>
              <a:rPr lang="nl-NL" dirty="0"/>
              <a:t>Nabespreking zit in opdracht 17</a:t>
            </a:r>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24</a:t>
            </a:fld>
            <a:endParaRPr lang="nl-NL"/>
          </a:p>
        </p:txBody>
      </p:sp>
    </p:spTree>
    <p:extLst>
      <p:ext uri="{BB962C8B-B14F-4D97-AF65-F5344CB8AC3E}">
        <p14:creationId xmlns:p14="http://schemas.microsoft.com/office/powerpoint/2010/main" val="158333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Intro</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filmpje</a:t>
            </a:r>
            <a:r>
              <a:rPr lang="en-GB" sz="1200" i="1" kern="1200" dirty="0">
                <a:solidFill>
                  <a:schemeClr val="tx1"/>
                </a:solidFill>
                <a:effectLst/>
                <a:latin typeface="+mn-lt"/>
                <a:ea typeface="+mn-ea"/>
                <a:cs typeface="+mn-cs"/>
              </a:rPr>
              <a:t> ging over </a:t>
            </a:r>
            <a:r>
              <a:rPr lang="en-GB" sz="1200" i="1" kern="1200" dirty="0" err="1">
                <a:solidFill>
                  <a:schemeClr val="tx1"/>
                </a:solidFill>
                <a:effectLst/>
                <a:latin typeface="+mn-lt"/>
                <a:ea typeface="+mn-ea"/>
                <a:cs typeface="+mn-cs"/>
              </a:rPr>
              <a:t>allerlei</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die je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om je stemming te </a:t>
            </a:r>
            <a:r>
              <a:rPr lang="en-GB" sz="1200" i="1" kern="1200" dirty="0" err="1">
                <a:solidFill>
                  <a:schemeClr val="tx1"/>
                </a:solidFill>
                <a:effectLst/>
                <a:latin typeface="+mn-lt"/>
                <a:ea typeface="+mn-ea"/>
                <a:cs typeface="+mn-cs"/>
              </a:rPr>
              <a:t>beïnvloeden</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Wat </a:t>
            </a:r>
            <a:r>
              <a:rPr lang="en-GB" sz="1200" i="1" kern="1200" dirty="0" err="1">
                <a:solidFill>
                  <a:schemeClr val="tx1"/>
                </a:solidFill>
                <a:effectLst/>
                <a:latin typeface="+mn-lt"/>
                <a:ea typeface="+mn-ea"/>
                <a:cs typeface="+mn-cs"/>
              </a:rPr>
              <a:t>helpt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je rot </a:t>
            </a:r>
            <a:r>
              <a:rPr lang="en-GB" sz="1200" i="1" kern="1200" dirty="0" err="1">
                <a:solidFill>
                  <a:schemeClr val="tx1"/>
                </a:solidFill>
                <a:effectLst/>
                <a:latin typeface="+mn-lt"/>
                <a:ea typeface="+mn-ea"/>
                <a:cs typeface="+mn-cs"/>
              </a:rPr>
              <a:t>voelt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jij</a:t>
            </a:r>
            <a:r>
              <a:rPr lang="en-GB" sz="1200" i="1" kern="1200" dirty="0">
                <a:solidFill>
                  <a:schemeClr val="tx1"/>
                </a:solidFill>
                <a:effectLst/>
                <a:latin typeface="+mn-lt"/>
                <a:ea typeface="+mn-ea"/>
                <a:cs typeface="+mn-cs"/>
              </a:rPr>
              <a:t> al </a:t>
            </a:r>
            <a:r>
              <a:rPr lang="en-GB" sz="1200" i="1" kern="1200" dirty="0" err="1">
                <a:solidFill>
                  <a:schemeClr val="tx1"/>
                </a:solidFill>
                <a:effectLst/>
                <a:latin typeface="+mn-lt"/>
                <a:ea typeface="+mn-ea"/>
                <a:cs typeface="+mn-cs"/>
              </a:rPr>
              <a:t>ervaring</a:t>
            </a:r>
            <a:r>
              <a:rPr lang="en-GB" sz="1200" i="1" kern="1200" dirty="0">
                <a:solidFill>
                  <a:schemeClr val="tx1"/>
                </a:solidFill>
                <a:effectLst/>
                <a:latin typeface="+mn-lt"/>
                <a:ea typeface="+mn-ea"/>
                <a:cs typeface="+mn-cs"/>
              </a:rPr>
              <a:t> mee? </a:t>
            </a:r>
            <a:r>
              <a:rPr lang="en-GB" sz="1200" i="1" kern="1200" dirty="0" err="1">
                <a:solidFill>
                  <a:schemeClr val="tx1"/>
                </a:solidFill>
                <a:effectLst/>
                <a:latin typeface="+mn-lt"/>
                <a:ea typeface="+mn-ea"/>
                <a:cs typeface="+mn-cs"/>
              </a:rPr>
              <a:t>Vul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in op het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Nabespreking</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Ik</a:t>
            </a:r>
            <a:r>
              <a:rPr lang="en-GB" sz="1200" i="1" kern="1200" dirty="0">
                <a:solidFill>
                  <a:schemeClr val="tx1"/>
                </a:solidFill>
                <a:effectLst/>
                <a:latin typeface="+mn-lt"/>
                <a:ea typeface="+mn-ea"/>
                <a:cs typeface="+mn-cs"/>
              </a:rPr>
              <a:t> ben </a:t>
            </a:r>
            <a:r>
              <a:rPr lang="en-GB" sz="1200" i="1" kern="1200" dirty="0" err="1">
                <a:solidFill>
                  <a:schemeClr val="tx1"/>
                </a:solidFill>
                <a:effectLst/>
                <a:latin typeface="+mn-lt"/>
                <a:ea typeface="+mn-ea"/>
                <a:cs typeface="+mn-cs"/>
              </a:rPr>
              <a:t>benieuwd</a:t>
            </a:r>
            <a:r>
              <a:rPr lang="en-GB" sz="1200" i="1" kern="1200" dirty="0">
                <a:solidFill>
                  <a:schemeClr val="tx1"/>
                </a:solidFill>
                <a:effectLst/>
                <a:latin typeface="+mn-lt"/>
                <a:ea typeface="+mn-ea"/>
                <a:cs typeface="+mn-cs"/>
              </a:rPr>
              <a:t> wat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opgeschreven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helpt</a:t>
            </a:r>
            <a:r>
              <a:rPr lang="en-GB" sz="1200" i="1" kern="1200" dirty="0">
                <a:solidFill>
                  <a:schemeClr val="tx1"/>
                </a:solidFill>
                <a:effectLst/>
                <a:latin typeface="+mn-lt"/>
                <a:ea typeface="+mn-ea"/>
                <a:cs typeface="+mn-cs"/>
              </a:rPr>
              <a:t> het om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bewegen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Handen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omhoog</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muziek</a:t>
            </a:r>
            <a:r>
              <a:rPr lang="en-GB" sz="1200" i="1" kern="1200" dirty="0">
                <a:solidFill>
                  <a:schemeClr val="tx1"/>
                </a:solidFill>
                <a:effectLst/>
                <a:latin typeface="+mn-lt"/>
                <a:ea typeface="+mn-ea"/>
                <a:cs typeface="+mn-cs"/>
              </a:rPr>
              <a:t>? Op wat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Luisteren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Muziek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maken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In </a:t>
            </a:r>
            <a:r>
              <a:rPr lang="en-GB" sz="1200" i="1" kern="1200" dirty="0" err="1">
                <a:solidFill>
                  <a:schemeClr val="tx1"/>
                </a:solidFill>
                <a:effectLst/>
                <a:latin typeface="+mn-lt"/>
                <a:ea typeface="+mn-ea"/>
                <a:cs typeface="+mn-cs"/>
              </a:rPr>
              <a:t>muziek</a:t>
            </a:r>
            <a:r>
              <a:rPr lang="en-GB" sz="1200" i="1" kern="1200" dirty="0">
                <a:solidFill>
                  <a:schemeClr val="tx1"/>
                </a:solidFill>
                <a:effectLst/>
                <a:latin typeface="+mn-lt"/>
                <a:ea typeface="+mn-ea"/>
                <a:cs typeface="+mn-cs"/>
              </a:rPr>
              <a:t> zit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stemming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daardoor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je stemming </a:t>
            </a:r>
            <a:r>
              <a:rPr lang="en-GB" sz="1200" i="1" kern="1200" dirty="0" err="1">
                <a:solidFill>
                  <a:schemeClr val="tx1"/>
                </a:solidFill>
                <a:effectLst/>
                <a:latin typeface="+mn-lt"/>
                <a:ea typeface="+mn-ea"/>
                <a:cs typeface="+mn-cs"/>
              </a:rPr>
              <a:t>invloed</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muziek</a:t>
            </a:r>
            <a:r>
              <a:rPr lang="en-GB" sz="1200" i="1" kern="1200" dirty="0">
                <a:solidFill>
                  <a:schemeClr val="tx1"/>
                </a:solidFill>
                <a:effectLst/>
                <a:latin typeface="+mn-lt"/>
                <a:ea typeface="+mn-ea"/>
                <a:cs typeface="+mn-cs"/>
              </a:rPr>
              <a:t> je op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moment </a:t>
            </a:r>
            <a:r>
              <a:rPr lang="en-GB" sz="1200" i="1" kern="1200" dirty="0" err="1">
                <a:solidFill>
                  <a:schemeClr val="tx1"/>
                </a:solidFill>
                <a:effectLst/>
                <a:latin typeface="+mn-lt"/>
                <a:ea typeface="+mn-ea"/>
                <a:cs typeface="+mn-cs"/>
              </a:rPr>
              <a:t>leuk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vindt</a:t>
            </a:r>
            <a:r>
              <a:rPr lang="en-GB" sz="1200" i="1" kern="1200" dirty="0">
                <a:solidFill>
                  <a:schemeClr val="tx1"/>
                </a:solidFill>
                <a:effectLst/>
                <a:latin typeface="+mn-lt"/>
                <a:ea typeface="+mn-ea"/>
                <a:cs typeface="+mn-cs"/>
              </a:rPr>
              <a:t>. Ook is het zo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muziek</a:t>
            </a:r>
            <a:r>
              <a:rPr lang="en-GB" sz="1200" i="1" kern="1200" dirty="0">
                <a:solidFill>
                  <a:schemeClr val="tx1"/>
                </a:solidFill>
                <a:effectLst/>
                <a:latin typeface="+mn-lt"/>
                <a:ea typeface="+mn-ea"/>
                <a:cs typeface="+mn-cs"/>
              </a:rPr>
              <a:t> je stemming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beïnvloeden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Diep </a:t>
            </a:r>
            <a:r>
              <a:rPr lang="en-GB" sz="1200" i="1" kern="1200" dirty="0" err="1">
                <a:solidFill>
                  <a:schemeClr val="tx1"/>
                </a:solidFill>
                <a:effectLst/>
                <a:latin typeface="+mn-lt"/>
                <a:ea typeface="+mn-ea"/>
                <a:cs typeface="+mn-cs"/>
              </a:rPr>
              <a:t>ademhalen</a:t>
            </a:r>
            <a:r>
              <a:rPr lang="en-GB" sz="1200" i="1" kern="1200" dirty="0">
                <a:solidFill>
                  <a:schemeClr val="tx1"/>
                </a:solidFill>
                <a:effectLst/>
                <a:latin typeface="+mn-lt"/>
                <a:ea typeface="+mn-ea"/>
                <a:cs typeface="+mn-cs"/>
              </a:rPr>
              <a:t>?</a:t>
            </a:r>
            <a:br>
              <a:rPr lang="en-GB" sz="1200" i="1"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Nu </a:t>
            </a:r>
            <a:r>
              <a:rPr lang="en-GB" sz="1200" i="1" kern="1200" dirty="0" err="1">
                <a:solidFill>
                  <a:schemeClr val="tx1"/>
                </a:solidFill>
                <a:effectLst/>
                <a:latin typeface="+mn-lt"/>
                <a:ea typeface="+mn-ea"/>
                <a:cs typeface="+mn-cs"/>
              </a:rPr>
              <a:t>weinig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ervaring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met de </a:t>
            </a:r>
            <a:r>
              <a:rPr lang="en-GB" sz="1200" i="1" kern="1200" dirty="0" err="1">
                <a:solidFill>
                  <a:schemeClr val="tx1"/>
                </a:solidFill>
                <a:effectLst/>
                <a:latin typeface="+mn-lt"/>
                <a:ea typeface="+mn-ea"/>
                <a:cs typeface="+mn-cs"/>
              </a:rPr>
              <a:t>invloed</a:t>
            </a:r>
            <a:r>
              <a:rPr lang="en-GB" sz="1200" i="1" kern="1200" dirty="0">
                <a:solidFill>
                  <a:schemeClr val="tx1"/>
                </a:solidFill>
                <a:effectLst/>
                <a:latin typeface="+mn-lt"/>
                <a:ea typeface="+mn-ea"/>
                <a:cs typeface="+mn-cs"/>
              </a:rPr>
              <a:t> van </a:t>
            </a:r>
            <a:r>
              <a:rPr lang="en-GB" sz="1200" i="1" kern="1200" dirty="0" err="1">
                <a:solidFill>
                  <a:schemeClr val="tx1"/>
                </a:solidFill>
                <a:effectLst/>
                <a:latin typeface="+mn-lt"/>
                <a:ea typeface="+mn-ea"/>
                <a:cs typeface="+mn-cs"/>
              </a:rPr>
              <a:t>ademhaling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vandaag</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volgende</a:t>
            </a:r>
            <a:r>
              <a:rPr lang="en-GB" sz="1200" i="1" kern="1200" dirty="0">
                <a:solidFill>
                  <a:schemeClr val="tx1"/>
                </a:solidFill>
                <a:effectLst/>
                <a:latin typeface="+mn-lt"/>
                <a:ea typeface="+mn-ea"/>
                <a:cs typeface="+mn-cs"/>
              </a:rPr>
              <a:t> experiment met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25</a:t>
            </a:fld>
            <a:endParaRPr lang="nl-NL"/>
          </a:p>
        </p:txBody>
      </p:sp>
    </p:spTree>
    <p:extLst>
      <p:ext uri="{BB962C8B-B14F-4D97-AF65-F5344CB8AC3E}">
        <p14:creationId xmlns:p14="http://schemas.microsoft.com/office/powerpoint/2010/main" val="410982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Deel</a:t>
            </a:r>
            <a:r>
              <a:rPr lang="en-GB" sz="1200" b="1" i="0" kern="1200" dirty="0">
                <a:solidFill>
                  <a:schemeClr val="tx1"/>
                </a:solidFill>
                <a:effectLst/>
                <a:latin typeface="+mn-lt"/>
                <a:ea typeface="+mn-ea"/>
                <a:cs typeface="+mn-cs"/>
              </a:rPr>
              <a:t> 1:</a:t>
            </a:r>
          </a:p>
          <a:p>
            <a:r>
              <a:rPr lang="en-GB" sz="1200" i="0" kern="1200" dirty="0">
                <a:solidFill>
                  <a:schemeClr val="tx1"/>
                </a:solidFill>
                <a:effectLst/>
                <a:latin typeface="+mn-lt"/>
                <a:ea typeface="+mn-ea"/>
                <a:cs typeface="+mn-cs"/>
              </a:rPr>
              <a:t>(Pak je stopwatch of </a:t>
            </a:r>
            <a:r>
              <a:rPr lang="en-GB" sz="1200" i="0" kern="1200" dirty="0" err="1">
                <a:solidFill>
                  <a:schemeClr val="tx1"/>
                </a:solidFill>
                <a:effectLst/>
                <a:latin typeface="+mn-lt"/>
                <a:ea typeface="+mn-ea"/>
                <a:cs typeface="+mn-cs"/>
              </a:rPr>
              <a:t>kijk</a:t>
            </a:r>
            <a:r>
              <a:rPr lang="en-GB" sz="1200" i="0" kern="1200" dirty="0">
                <a:solidFill>
                  <a:schemeClr val="tx1"/>
                </a:solidFill>
                <a:effectLst/>
                <a:latin typeface="+mn-lt"/>
                <a:ea typeface="+mn-ea"/>
                <a:cs typeface="+mn-cs"/>
              </a:rPr>
              <a:t> op de </a:t>
            </a:r>
            <a:r>
              <a:rPr lang="en-GB" sz="1200" i="0" kern="1200" dirty="0" err="1">
                <a:solidFill>
                  <a:schemeClr val="tx1"/>
                </a:solidFill>
                <a:effectLst/>
                <a:latin typeface="+mn-lt"/>
                <a:ea typeface="+mn-ea"/>
                <a:cs typeface="+mn-cs"/>
              </a:rPr>
              <a:t>klok</a:t>
            </a:r>
            <a:r>
              <a:rPr lang="en-GB" sz="1200" i="0" kern="1200" dirty="0">
                <a:solidFill>
                  <a:schemeClr val="tx1"/>
                </a:solidFill>
                <a:effectLst/>
                <a:latin typeface="+mn-lt"/>
                <a:ea typeface="+mn-ea"/>
                <a:cs typeface="+mn-cs"/>
              </a:rPr>
              <a:t> in de </a:t>
            </a:r>
            <a:r>
              <a:rPr lang="en-GB" sz="1200" i="0" kern="1200" dirty="0" err="1">
                <a:solidFill>
                  <a:schemeClr val="tx1"/>
                </a:solidFill>
                <a:effectLst/>
                <a:latin typeface="+mn-lt"/>
                <a:ea typeface="+mn-ea"/>
                <a:cs typeface="+mn-cs"/>
              </a:rPr>
              <a:t>klas</a:t>
            </a:r>
            <a:r>
              <a:rPr lang="en-GB" sz="1200" i="0" kern="1200" dirty="0">
                <a:solidFill>
                  <a:schemeClr val="tx1"/>
                </a:solidFill>
                <a:effectLst/>
                <a:latin typeface="+mn-lt"/>
                <a:ea typeface="+mn-ea"/>
                <a:cs typeface="+mn-cs"/>
              </a:rPr>
              <a:t>)</a:t>
            </a:r>
          </a:p>
          <a:p>
            <a:r>
              <a:rPr lang="en-GB" sz="1200" i="1" kern="1200" dirty="0" err="1">
                <a:solidFill>
                  <a:schemeClr val="tx1"/>
                </a:solidFill>
                <a:effectLst/>
                <a:latin typeface="+mn-lt"/>
                <a:ea typeface="+mn-ea"/>
                <a:cs typeface="+mn-cs"/>
              </a:rPr>
              <a:t>Ik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t>
            </a:r>
            <a:r>
              <a:rPr lang="en-GB" sz="1200" i="1" kern="1200" dirty="0">
                <a:solidFill>
                  <a:schemeClr val="tx1"/>
                </a:solidFill>
                <a:effectLst/>
                <a:latin typeface="+mn-lt"/>
                <a:ea typeface="+mn-ea"/>
                <a:cs typeface="+mn-cs"/>
              </a:rPr>
              <a:t> nu 1 </a:t>
            </a:r>
            <a:r>
              <a:rPr lang="en-GB" sz="1200" i="1" kern="1200" dirty="0" err="1">
                <a:solidFill>
                  <a:schemeClr val="tx1"/>
                </a:solidFill>
                <a:effectLst/>
                <a:latin typeface="+mn-lt"/>
                <a:ea typeface="+mn-ea"/>
                <a:cs typeface="+mn-cs"/>
              </a:rPr>
              <a:t>minuut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aftellen</a:t>
            </a:r>
            <a:r>
              <a:rPr lang="en-GB" sz="1200" i="1" kern="1200" dirty="0">
                <a:solidFill>
                  <a:schemeClr val="tx1"/>
                </a:solidFill>
                <a:effectLst/>
                <a:latin typeface="+mn-lt"/>
                <a:ea typeface="+mn-ea"/>
                <a:cs typeface="+mn-cs"/>
              </a:rPr>
              <a:t>. In die </a:t>
            </a:r>
            <a:r>
              <a:rPr lang="en-GB" sz="1200" i="1" kern="1200" dirty="0" err="1">
                <a:solidFill>
                  <a:schemeClr val="tx1"/>
                </a:solidFill>
                <a:effectLst/>
                <a:latin typeface="+mn-lt"/>
                <a:ea typeface="+mn-ea"/>
                <a:cs typeface="+mn-cs"/>
              </a:rPr>
              <a:t>minuut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moet</a:t>
            </a:r>
            <a:r>
              <a:rPr lang="en-GB" sz="1200" i="1" kern="1200" dirty="0">
                <a:solidFill>
                  <a:schemeClr val="tx1"/>
                </a:solidFill>
                <a:effectLst/>
                <a:latin typeface="+mn-lt"/>
                <a:ea typeface="+mn-ea"/>
                <a:cs typeface="+mn-cs"/>
              </a:rPr>
              <a:t> je op je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ademhaling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tekenen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vloeiende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lijn</a:t>
            </a:r>
            <a:r>
              <a:rPr lang="en-GB" sz="1200" i="1" kern="1200" dirty="0">
                <a:solidFill>
                  <a:schemeClr val="tx1"/>
                </a:solidFill>
                <a:effectLst/>
                <a:latin typeface="+mn-lt"/>
                <a:ea typeface="+mn-ea"/>
                <a:cs typeface="+mn-cs"/>
              </a:rPr>
              <a:t>. Trek de </a:t>
            </a:r>
            <a:r>
              <a:rPr lang="en-GB" sz="1200" i="1" kern="1200" dirty="0" err="1">
                <a:solidFill>
                  <a:schemeClr val="tx1"/>
                </a:solidFill>
                <a:effectLst/>
                <a:latin typeface="+mn-lt"/>
                <a:ea typeface="+mn-ea"/>
                <a:cs typeface="+mn-cs"/>
              </a:rPr>
              <a:t>lijn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omhoog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tijdens</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inademing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beneden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tijdens</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uitademing</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 </a:t>
            </a:r>
            <a:r>
              <a:rPr lang="en-GB" sz="1200" kern="1200" dirty="0" err="1">
                <a:solidFill>
                  <a:schemeClr val="tx1"/>
                </a:solidFill>
                <a:effectLst/>
                <a:latin typeface="+mn-lt"/>
                <a:ea typeface="+mn-ea"/>
                <a:cs typeface="+mn-cs"/>
              </a:rPr>
              <a:t>precies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minuut</a:t>
            </a:r>
            <a:r>
              <a:rPr lang="en-GB" sz="1200" kern="1200" dirty="0">
                <a:solidFill>
                  <a:schemeClr val="tx1"/>
                </a:solidFill>
                <a:effectLst/>
                <a:latin typeface="+mn-lt"/>
                <a:ea typeface="+mn-ea"/>
                <a:cs typeface="+mn-cs"/>
              </a:rPr>
              <a:t>)</a:t>
            </a:r>
          </a:p>
          <a:p>
            <a:r>
              <a:rPr lang="en-GB" sz="1200" i="1" kern="1200" dirty="0">
                <a:solidFill>
                  <a:schemeClr val="tx1"/>
                </a:solidFill>
                <a:effectLst/>
                <a:latin typeface="+mn-lt"/>
                <a:ea typeface="+mn-ea"/>
                <a:cs typeface="+mn-cs"/>
              </a:rPr>
              <a:t>Tel nu het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ademhalingen</a:t>
            </a:r>
            <a:r>
              <a:rPr lang="en-GB" sz="1200" i="1" kern="1200" dirty="0">
                <a:solidFill>
                  <a:schemeClr val="tx1"/>
                </a:solidFill>
                <a:effectLst/>
                <a:latin typeface="+mn-lt"/>
                <a:ea typeface="+mn-ea"/>
                <a:cs typeface="+mn-cs"/>
              </a:rPr>
              <a:t>. 1x in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1x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telt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samen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één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ademhaling</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Deel</a:t>
            </a:r>
            <a:r>
              <a:rPr lang="en-GB" sz="1200" b="1" kern="1200" dirty="0">
                <a:solidFill>
                  <a:schemeClr val="tx1"/>
                </a:solidFill>
                <a:effectLst/>
                <a:latin typeface="+mn-lt"/>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Doe mee met het </a:t>
            </a:r>
            <a:r>
              <a:rPr lang="en-GB" sz="1200" i="1" kern="1200" dirty="0" err="1">
                <a:solidFill>
                  <a:schemeClr val="tx1"/>
                </a:solidFill>
                <a:effectLst/>
                <a:latin typeface="+mn-lt"/>
                <a:ea typeface="+mn-ea"/>
                <a:cs typeface="+mn-cs"/>
              </a:rPr>
              <a:t>filmpje</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hoeft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niets</a:t>
            </a:r>
            <a:r>
              <a:rPr lang="en-GB" sz="1200" i="1" kern="1200" dirty="0">
                <a:solidFill>
                  <a:schemeClr val="tx1"/>
                </a:solidFill>
                <a:effectLst/>
                <a:latin typeface="+mn-lt"/>
                <a:ea typeface="+mn-ea"/>
                <a:cs typeface="+mn-cs"/>
              </a:rPr>
              <a:t> op te </a:t>
            </a:r>
            <a:r>
              <a:rPr lang="en-GB" sz="1200" i="1" kern="1200" dirty="0" err="1">
                <a:solidFill>
                  <a:schemeClr val="tx1"/>
                </a:solidFill>
                <a:effectLst/>
                <a:latin typeface="+mn-lt"/>
                <a:ea typeface="+mn-ea"/>
                <a:cs typeface="+mn-cs"/>
              </a:rPr>
              <a:t>schrijven</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err="1">
                <a:solidFill>
                  <a:schemeClr val="tx1"/>
                </a:solidFill>
                <a:effectLst/>
                <a:latin typeface="+mn-lt"/>
                <a:ea typeface="+mn-ea"/>
                <a:cs typeface="+mn-cs"/>
              </a:rPr>
              <a:t>Deel</a:t>
            </a:r>
            <a:r>
              <a:rPr lang="en-GB" sz="1200" b="1" i="1" kern="1200" dirty="0">
                <a:solidFill>
                  <a:schemeClr val="tx1"/>
                </a:solidFill>
                <a:effectLst/>
                <a:latin typeface="+mn-lt"/>
                <a:ea typeface="+mn-ea"/>
                <a:cs typeface="+mn-cs"/>
              </a:rPr>
              <a:t> 3:</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Houdt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opnieuw</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tijd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bij</a:t>
            </a:r>
            <a:r>
              <a:rPr lang="en-GB" sz="1200" kern="1200" dirty="0">
                <a:solidFill>
                  <a:schemeClr val="tx1"/>
                </a:solidFill>
                <a:effectLst/>
                <a:latin typeface="+mn-lt"/>
                <a:ea typeface="+mn-ea"/>
                <a:cs typeface="+mn-cs"/>
              </a:rPr>
              <a:t>)</a:t>
            </a:r>
          </a:p>
          <a:p>
            <a:r>
              <a:rPr lang="en-GB" sz="1200" i="1" kern="1200" dirty="0" err="1">
                <a:solidFill>
                  <a:schemeClr val="tx1"/>
                </a:solidFill>
                <a:effectLst/>
                <a:latin typeface="+mn-lt"/>
                <a:ea typeface="+mn-ea"/>
                <a:cs typeface="+mn-cs"/>
              </a:rPr>
              <a:t>Teken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opnieuw</a:t>
            </a:r>
            <a:r>
              <a:rPr lang="en-GB" sz="1200" i="1" kern="1200" dirty="0">
                <a:solidFill>
                  <a:schemeClr val="tx1"/>
                </a:solidFill>
                <a:effectLst/>
                <a:latin typeface="+mn-lt"/>
                <a:ea typeface="+mn-ea"/>
                <a:cs typeface="+mn-cs"/>
              </a:rPr>
              <a:t> 1 </a:t>
            </a:r>
            <a:r>
              <a:rPr lang="en-GB" sz="1200" i="1" kern="1200" dirty="0" err="1">
                <a:solidFill>
                  <a:schemeClr val="tx1"/>
                </a:solidFill>
                <a:effectLst/>
                <a:latin typeface="+mn-lt"/>
                <a:ea typeface="+mn-ea"/>
                <a:cs typeface="+mn-cs"/>
              </a:rPr>
              <a:t>minuut</a:t>
            </a:r>
            <a:r>
              <a:rPr lang="en-GB" sz="1200" i="1" kern="1200" dirty="0">
                <a:solidFill>
                  <a:schemeClr val="tx1"/>
                </a:solidFill>
                <a:effectLst/>
                <a:latin typeface="+mn-lt"/>
                <a:ea typeface="+mn-ea"/>
                <a:cs typeface="+mn-cs"/>
              </a:rPr>
              <a:t> mee met je </a:t>
            </a:r>
            <a:r>
              <a:rPr lang="en-GB" sz="1200" i="1" kern="1200" dirty="0" err="1">
                <a:solidFill>
                  <a:schemeClr val="tx1"/>
                </a:solidFill>
                <a:effectLst/>
                <a:latin typeface="+mn-lt"/>
                <a:ea typeface="+mn-ea"/>
                <a:cs typeface="+mn-cs"/>
              </a:rPr>
              <a:t>ademhaling</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(Na </a:t>
            </a:r>
            <a:r>
              <a:rPr lang="en-GB" sz="1200" kern="1200" dirty="0" err="1">
                <a:solidFill>
                  <a:schemeClr val="tx1"/>
                </a:solidFill>
                <a:effectLst/>
                <a:latin typeface="+mn-lt"/>
                <a:ea typeface="+mn-ea"/>
                <a:cs typeface="+mn-cs"/>
              </a:rPr>
              <a:t>precies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één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minuut</a:t>
            </a:r>
            <a:r>
              <a:rPr lang="en-GB" sz="1200" kern="1200" dirty="0">
                <a:solidFill>
                  <a:schemeClr val="tx1"/>
                </a:solidFill>
                <a:effectLst/>
                <a:latin typeface="+mn-lt"/>
                <a:ea typeface="+mn-ea"/>
                <a:cs typeface="+mn-cs"/>
              </a:rPr>
              <a:t>)</a:t>
            </a:r>
          </a:p>
          <a:p>
            <a:r>
              <a:rPr lang="en-GB" sz="1200" i="1" kern="1200" dirty="0">
                <a:solidFill>
                  <a:schemeClr val="tx1"/>
                </a:solidFill>
                <a:effectLst/>
                <a:latin typeface="+mn-lt"/>
                <a:ea typeface="+mn-ea"/>
                <a:cs typeface="+mn-cs"/>
              </a:rPr>
              <a:t>Tel nu het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ademhalingen</a:t>
            </a:r>
            <a:r>
              <a:rPr lang="en-GB" sz="1200" i="1" kern="1200" dirty="0">
                <a:solidFill>
                  <a:schemeClr val="tx1"/>
                </a:solidFill>
                <a:effectLst/>
                <a:latin typeface="+mn-lt"/>
                <a:ea typeface="+mn-ea"/>
                <a:cs typeface="+mn-cs"/>
              </a:rPr>
              <a:t>. </a:t>
            </a:r>
            <a:br>
              <a:rPr lang="en-GB" sz="1200" i="1" kern="1200" dirty="0">
                <a:solidFill>
                  <a:schemeClr val="tx1"/>
                </a:solidFill>
                <a:effectLst/>
                <a:latin typeface="+mn-lt"/>
                <a:ea typeface="+mn-ea"/>
                <a:cs typeface="+mn-cs"/>
              </a:rPr>
            </a:b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vergelijk</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aantallen</a:t>
            </a:r>
            <a:r>
              <a:rPr lang="en-GB" sz="1200" i="1" kern="1200" dirty="0">
                <a:solidFill>
                  <a:schemeClr val="tx1"/>
                </a:solidFill>
                <a:effectLst/>
                <a:latin typeface="+mn-lt"/>
                <a:ea typeface="+mn-ea"/>
                <a:cs typeface="+mn-cs"/>
              </a:rPr>
              <a:t> met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Nabespreking</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Wat </a:t>
            </a:r>
            <a:r>
              <a:rPr lang="en-GB" sz="1200" i="1" kern="1200" dirty="0" err="1">
                <a:solidFill>
                  <a:schemeClr val="tx1"/>
                </a:solidFill>
                <a:effectLst/>
                <a:latin typeface="+mn-lt"/>
                <a:ea typeface="+mn-ea"/>
                <a:cs typeface="+mn-cs"/>
              </a:rPr>
              <a:t>valt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op?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Is er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veranderd</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Steek je hand op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hoger</a:t>
            </a:r>
            <a:r>
              <a:rPr lang="en-GB" sz="1200" i="1" kern="1200" dirty="0">
                <a:solidFill>
                  <a:schemeClr val="tx1"/>
                </a:solidFill>
                <a:effectLst/>
                <a:latin typeface="+mn-lt"/>
                <a:ea typeface="+mn-ea"/>
                <a:cs typeface="+mn-cs"/>
              </a:rPr>
              <a:t> is?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Steek je hand op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hetzelfde</a:t>
            </a:r>
            <a:r>
              <a:rPr lang="en-GB" sz="1200" i="1" kern="1200" dirty="0">
                <a:solidFill>
                  <a:schemeClr val="tx1"/>
                </a:solidFill>
                <a:effectLst/>
                <a:latin typeface="+mn-lt"/>
                <a:ea typeface="+mn-ea"/>
                <a:cs typeface="+mn-cs"/>
              </a:rPr>
              <a:t> is?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Steek je hand op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lager is?</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Voel</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verschil</a:t>
            </a:r>
            <a:r>
              <a:rPr lang="en-GB" sz="1200" i="1" kern="1200" dirty="0">
                <a:solidFill>
                  <a:schemeClr val="tx1"/>
                </a:solidFill>
                <a:effectLst/>
                <a:latin typeface="+mn-lt"/>
                <a:ea typeface="+mn-ea"/>
                <a:cs typeface="+mn-cs"/>
              </a:rPr>
              <a:t> in hoe je je nu </a:t>
            </a:r>
            <a:r>
              <a:rPr lang="en-GB" sz="1200" i="1" kern="1200" dirty="0" err="1">
                <a:solidFill>
                  <a:schemeClr val="tx1"/>
                </a:solidFill>
                <a:effectLst/>
                <a:latin typeface="+mn-lt"/>
                <a:ea typeface="+mn-ea"/>
                <a:cs typeface="+mn-cs"/>
              </a:rPr>
              <a:t>voelt</a:t>
            </a:r>
            <a:r>
              <a:rPr lang="en-GB" sz="1200" i="1" kern="1200" dirty="0">
                <a:solidFill>
                  <a:schemeClr val="tx1"/>
                </a:solidFill>
                <a:effectLst/>
                <a:latin typeface="+mn-lt"/>
                <a:ea typeface="+mn-ea"/>
                <a:cs typeface="+mn-cs"/>
              </a:rPr>
              <a:t> ten </a:t>
            </a:r>
            <a:r>
              <a:rPr lang="en-GB" sz="1200" i="1" kern="1200" dirty="0" err="1">
                <a:solidFill>
                  <a:schemeClr val="tx1"/>
                </a:solidFill>
                <a:effectLst/>
                <a:latin typeface="+mn-lt"/>
                <a:ea typeface="+mn-ea"/>
                <a:cs typeface="+mn-cs"/>
              </a:rPr>
              <a:t>opzichte</a:t>
            </a:r>
            <a:r>
              <a:rPr lang="en-GB" sz="1200" i="1" kern="1200" dirty="0">
                <a:solidFill>
                  <a:schemeClr val="tx1"/>
                </a:solidFill>
                <a:effectLst/>
                <a:latin typeface="+mn-lt"/>
                <a:ea typeface="+mn-ea"/>
                <a:cs typeface="+mn-cs"/>
              </a:rPr>
              <a:t> van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oefening</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Uitleg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Door </a:t>
            </a:r>
            <a:r>
              <a:rPr lang="en-GB" sz="1200" i="1" kern="1200" dirty="0" err="1">
                <a:solidFill>
                  <a:schemeClr val="tx1"/>
                </a:solidFill>
                <a:effectLst/>
                <a:latin typeface="+mn-lt"/>
                <a:ea typeface="+mn-ea"/>
                <a:cs typeface="+mn-cs"/>
              </a:rPr>
              <a:t>rustig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ademen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rustiger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daardoor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helderder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denken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Het is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makkelijk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zelf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in de </a:t>
            </a:r>
            <a:r>
              <a:rPr lang="en-GB" sz="1200" i="1" kern="1200" dirty="0" err="1">
                <a:solidFill>
                  <a:schemeClr val="tx1"/>
                </a:solidFill>
                <a:effectLst/>
                <a:latin typeface="+mn-lt"/>
                <a:ea typeface="+mn-ea"/>
                <a:cs typeface="+mn-cs"/>
              </a:rPr>
              <a:t>klas</a:t>
            </a:r>
            <a:r>
              <a:rPr lang="en-GB" sz="1200" i="1" kern="1200" dirty="0">
                <a:solidFill>
                  <a:schemeClr val="tx1"/>
                </a:solidFill>
                <a:effectLst/>
                <a:latin typeface="+mn-lt"/>
                <a:ea typeface="+mn-ea"/>
                <a:cs typeface="+mn-cs"/>
              </a:rPr>
              <a:t>, op de </a:t>
            </a:r>
            <a:r>
              <a:rPr lang="en-GB" sz="1200" i="1" kern="1200" dirty="0" err="1">
                <a:solidFill>
                  <a:schemeClr val="tx1"/>
                </a:solidFill>
                <a:effectLst/>
                <a:latin typeface="+mn-lt"/>
                <a:ea typeface="+mn-ea"/>
                <a:cs typeface="+mn-cs"/>
              </a:rPr>
              <a:t>wc</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staat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wachten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Dus</a:t>
            </a:r>
            <a:r>
              <a:rPr lang="en-GB" sz="1200" i="1" kern="1200" dirty="0">
                <a:solidFill>
                  <a:schemeClr val="tx1"/>
                </a:solidFill>
                <a:effectLst/>
                <a:latin typeface="+mn-lt"/>
                <a:ea typeface="+mn-ea"/>
                <a:cs typeface="+mn-cs"/>
              </a:rPr>
              <a:t> is er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lastige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som</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tijdens</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proefwerk</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raak</a:t>
            </a:r>
            <a:r>
              <a:rPr lang="en-GB" sz="1200" i="1" kern="1200" dirty="0">
                <a:solidFill>
                  <a:schemeClr val="tx1"/>
                </a:solidFill>
                <a:effectLst/>
                <a:latin typeface="+mn-lt"/>
                <a:ea typeface="+mn-ea"/>
                <a:cs typeface="+mn-cs"/>
              </a:rPr>
              <a:t> je door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anders</a:t>
            </a:r>
            <a:r>
              <a:rPr lang="en-GB" sz="1200" i="1" kern="1200" dirty="0">
                <a:solidFill>
                  <a:schemeClr val="tx1"/>
                </a:solidFill>
                <a:effectLst/>
                <a:latin typeface="+mn-lt"/>
                <a:ea typeface="+mn-ea"/>
                <a:cs typeface="+mn-cs"/>
              </a:rPr>
              <a:t> in de stress? </a:t>
            </a:r>
          </a:p>
          <a:p>
            <a:r>
              <a:rPr lang="en-GB" sz="1200" i="1" kern="1200" dirty="0" err="1">
                <a:solidFill>
                  <a:schemeClr val="tx1"/>
                </a:solidFill>
                <a:effectLst/>
                <a:latin typeface="+mn-lt"/>
                <a:ea typeface="+mn-ea"/>
                <a:cs typeface="+mn-cs"/>
              </a:rPr>
              <a:t>Adem</a:t>
            </a:r>
            <a:r>
              <a:rPr lang="en-GB" sz="1200" i="1" kern="1200" dirty="0">
                <a:solidFill>
                  <a:schemeClr val="tx1"/>
                </a:solidFill>
                <a:effectLst/>
                <a:latin typeface="+mn-lt"/>
                <a:ea typeface="+mn-ea"/>
                <a:cs typeface="+mn-cs"/>
              </a:rPr>
              <a:t> dan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rustig</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probeer</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opnieuw</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dan </a:t>
            </a:r>
            <a:r>
              <a:rPr lang="en-GB" sz="1200" i="1" kern="1200" dirty="0" err="1">
                <a:solidFill>
                  <a:schemeClr val="tx1"/>
                </a:solidFill>
                <a:effectLst/>
                <a:latin typeface="+mn-lt"/>
                <a:ea typeface="+mn-ea"/>
                <a:cs typeface="+mn-cs"/>
              </a:rPr>
              <a:t>tegelijkertijd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denkt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blij</a:t>
            </a:r>
            <a:r>
              <a:rPr lang="en-GB" sz="1200" i="1" kern="1200" dirty="0">
                <a:solidFill>
                  <a:schemeClr val="tx1"/>
                </a:solidFill>
                <a:effectLst/>
                <a:latin typeface="+mn-lt"/>
                <a:ea typeface="+mn-ea"/>
                <a:cs typeface="+mn-cs"/>
              </a:rPr>
              <a:t> mee bent </a:t>
            </a:r>
            <a:r>
              <a:rPr lang="en-GB" sz="1200" i="1" kern="1200" dirty="0" err="1">
                <a:solidFill>
                  <a:schemeClr val="tx1"/>
                </a:solidFill>
                <a:effectLst/>
                <a:latin typeface="+mn-lt"/>
                <a:ea typeface="+mn-ea"/>
                <a:cs typeface="+mn-cs"/>
              </a:rPr>
              <a:t>wordt</a:t>
            </a:r>
            <a:r>
              <a:rPr lang="en-GB" sz="1200" i="1" kern="1200" dirty="0">
                <a:solidFill>
                  <a:schemeClr val="tx1"/>
                </a:solidFill>
                <a:effectLst/>
                <a:latin typeface="+mn-lt"/>
                <a:ea typeface="+mn-ea"/>
                <a:cs typeface="+mn-cs"/>
              </a:rPr>
              <a:t> het effect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sterker</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26</a:t>
            </a:fld>
            <a:endParaRPr lang="nl-NL"/>
          </a:p>
        </p:txBody>
      </p:sp>
    </p:spTree>
    <p:extLst>
      <p:ext uri="{BB962C8B-B14F-4D97-AF65-F5344CB8AC3E}">
        <p14:creationId xmlns:p14="http://schemas.microsoft.com/office/powerpoint/2010/main" val="327640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kern="1200" dirty="0">
                <a:solidFill>
                  <a:schemeClr val="tx1"/>
                </a:solidFill>
                <a:effectLst/>
                <a:latin typeface="+mn-lt"/>
                <a:ea typeface="+mn-ea"/>
                <a:cs typeface="+mn-cs"/>
              </a:rPr>
              <a:t>Intro</a:t>
            </a: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In de </a:t>
            </a:r>
            <a:r>
              <a:rPr lang="en-GB" sz="1200" i="1" kern="1200" dirty="0" err="1">
                <a:solidFill>
                  <a:schemeClr val="tx1"/>
                </a:solidFill>
                <a:effectLst/>
                <a:latin typeface="+mn-lt"/>
                <a:ea typeface="+mn-ea"/>
                <a:cs typeface="+mn-cs"/>
              </a:rPr>
              <a:t>filmpjes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verschillende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genoemd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waarvan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bewezen</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a:t>
            </a:r>
            <a:r>
              <a:rPr lang="en-GB" sz="1200" i="1" kern="1200" dirty="0">
                <a:solidFill>
                  <a:schemeClr val="tx1"/>
                </a:solidFill>
                <a:effectLst/>
                <a:latin typeface="+mn-lt"/>
                <a:ea typeface="+mn-ea"/>
                <a:cs typeface="+mn-cs"/>
              </a:rPr>
              <a:t> je stemming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beïnvloeden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Op je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genoemd</a:t>
            </a:r>
            <a:r>
              <a:rPr lang="en-GB" sz="1200" i="1" kern="1200" dirty="0">
                <a:solidFill>
                  <a:schemeClr val="tx1"/>
                </a:solidFill>
                <a:effectLst/>
                <a:latin typeface="+mn-lt"/>
                <a:ea typeface="+mn-ea"/>
                <a:cs typeface="+mn-cs"/>
              </a:rPr>
              <a:t> in de </a:t>
            </a:r>
            <a:r>
              <a:rPr lang="en-GB" sz="1200" i="1" kern="1200" dirty="0" err="1">
                <a:solidFill>
                  <a:schemeClr val="tx1"/>
                </a:solidFill>
                <a:effectLst/>
                <a:latin typeface="+mn-lt"/>
                <a:ea typeface="+mn-ea"/>
                <a:cs typeface="+mn-cs"/>
              </a:rPr>
              <a:t>eerste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kolom</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Kruis</a:t>
            </a:r>
            <a:r>
              <a:rPr lang="en-GB" sz="1200" i="1" kern="1200" dirty="0">
                <a:solidFill>
                  <a:schemeClr val="tx1"/>
                </a:solidFill>
                <a:effectLst/>
                <a:latin typeface="+mn-lt"/>
                <a:ea typeface="+mn-ea"/>
                <a:cs typeface="+mn-cs"/>
              </a:rPr>
              <a:t> achter </a:t>
            </a:r>
            <a:r>
              <a:rPr lang="en-GB" sz="1200" i="1" kern="1200" dirty="0" err="1">
                <a:solidFill>
                  <a:schemeClr val="tx1"/>
                </a:solidFill>
                <a:effectLst/>
                <a:latin typeface="+mn-lt"/>
                <a:ea typeface="+mn-ea"/>
                <a:cs typeface="+mn-cs"/>
              </a:rPr>
              <a:t>elke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of je het </a:t>
            </a:r>
            <a:r>
              <a:rPr lang="en-GB" sz="1200" i="1" kern="1200" dirty="0" err="1">
                <a:solidFill>
                  <a:schemeClr val="tx1"/>
                </a:solidFill>
                <a:effectLst/>
                <a:latin typeface="+mn-lt"/>
                <a:ea typeface="+mn-ea"/>
                <a:cs typeface="+mn-cs"/>
              </a:rPr>
              <a:t>toepast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vaak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tenslotte</a:t>
            </a:r>
            <a:r>
              <a:rPr lang="en-GB" sz="1200" i="1" kern="1200" dirty="0">
                <a:solidFill>
                  <a:schemeClr val="tx1"/>
                </a:solidFill>
                <a:effectLst/>
                <a:latin typeface="+mn-lt"/>
                <a:ea typeface="+mn-ea"/>
                <a:cs typeface="+mn-cs"/>
              </a:rPr>
              <a:t> of je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aandacht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besteden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voornemen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komende</a:t>
            </a:r>
            <a:r>
              <a:rPr lang="en-GB" sz="1200" i="1" kern="1200" dirty="0">
                <a:solidFill>
                  <a:schemeClr val="tx1"/>
                </a:solidFill>
                <a:effectLst/>
                <a:latin typeface="+mn-lt"/>
                <a:ea typeface="+mn-ea"/>
                <a:cs typeface="+mn-cs"/>
              </a:rPr>
              <a:t> week,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onder</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tabel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invullen</a:t>
            </a:r>
            <a:r>
              <a:rPr lang="en-GB" sz="1200" i="1" kern="1200" dirty="0">
                <a:solidFill>
                  <a:schemeClr val="tx1"/>
                </a:solidFill>
                <a:effectLst/>
                <a:latin typeface="+mn-lt"/>
                <a:ea typeface="+mn-ea"/>
                <a:cs typeface="+mn-cs"/>
              </a:rPr>
              <a:t>. </a:t>
            </a:r>
          </a:p>
          <a:p>
            <a:pPr marL="0" indent="0">
              <a:buFont typeface="Arial" panose="020B0604020202020204" pitchFamily="34" charset="0"/>
              <a:buNone/>
            </a:pPr>
            <a:endParaRPr lang="en-GB" sz="1200" i="1"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err="1">
                <a:solidFill>
                  <a:schemeClr val="tx1"/>
                </a:solidFill>
                <a:effectLst/>
                <a:latin typeface="+mn-lt"/>
                <a:ea typeface="+mn-ea"/>
                <a:cs typeface="+mn-cs"/>
              </a:rPr>
              <a:t>Nabespreking</a:t>
            </a:r>
            <a:endParaRPr lang="en-GB" sz="1200" b="1" i="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Wie </a:t>
            </a:r>
            <a:r>
              <a:rPr lang="en-GB" sz="1200" i="1" kern="1200" dirty="0" err="1">
                <a:solidFill>
                  <a:schemeClr val="tx1"/>
                </a:solidFill>
                <a:effectLst/>
                <a:latin typeface="+mn-lt"/>
                <a:ea typeface="+mn-ea"/>
                <a:cs typeface="+mn-cs"/>
              </a:rPr>
              <a:t>wil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haar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voornemen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delen</a:t>
            </a:r>
            <a:r>
              <a:rPr lang="en-GB" sz="1200" i="1" kern="1200" dirty="0">
                <a:solidFill>
                  <a:schemeClr val="tx1"/>
                </a:solidFill>
                <a:effectLst/>
                <a:latin typeface="+mn-lt"/>
                <a:ea typeface="+mn-ea"/>
                <a:cs typeface="+mn-cs"/>
              </a:rPr>
              <a:t> met de </a:t>
            </a:r>
            <a:r>
              <a:rPr lang="en-GB" sz="1200" i="1" kern="1200" dirty="0" err="1">
                <a:solidFill>
                  <a:schemeClr val="tx1"/>
                </a:solidFill>
                <a:effectLst/>
                <a:latin typeface="+mn-lt"/>
                <a:ea typeface="+mn-ea"/>
                <a:cs typeface="+mn-cs"/>
              </a:rPr>
              <a:t>klas</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strategie</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in de </a:t>
            </a:r>
            <a:r>
              <a:rPr lang="en-GB" sz="1200" i="1" kern="1200" dirty="0" err="1">
                <a:solidFill>
                  <a:schemeClr val="tx1"/>
                </a:solidFill>
                <a:effectLst/>
                <a:latin typeface="+mn-lt"/>
                <a:ea typeface="+mn-ea"/>
                <a:cs typeface="+mn-cs"/>
              </a:rPr>
              <a:t>lijst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staat</a:t>
            </a:r>
            <a:r>
              <a:rPr lang="en-GB" sz="1200" i="1" kern="1200" dirty="0">
                <a:solidFill>
                  <a:schemeClr val="tx1"/>
                </a:solidFill>
                <a:effectLst/>
                <a:latin typeface="+mn-lt"/>
                <a:ea typeface="+mn-ea"/>
                <a:cs typeface="+mn-cs"/>
              </a:rPr>
              <a:t>, maar die </a:t>
            </a:r>
            <a:r>
              <a:rPr lang="en-GB" sz="1200" i="1" kern="1200" dirty="0" err="1">
                <a:solidFill>
                  <a:schemeClr val="tx1"/>
                </a:solidFill>
                <a:effectLst/>
                <a:latin typeface="+mn-lt"/>
                <a:ea typeface="+mn-ea"/>
                <a:cs typeface="+mn-cs"/>
              </a:rPr>
              <a:t>wel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werkt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27</a:t>
            </a:fld>
            <a:endParaRPr lang="nl-NL"/>
          </a:p>
        </p:txBody>
      </p:sp>
    </p:spTree>
    <p:extLst>
      <p:ext uri="{BB962C8B-B14F-4D97-AF65-F5344CB8AC3E}">
        <p14:creationId xmlns:p14="http://schemas.microsoft.com/office/powerpoint/2010/main" val="19555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err="1">
                <a:solidFill>
                  <a:schemeClr val="tx1"/>
                </a:solidFill>
                <a:effectLst/>
                <a:latin typeface="+mn-lt"/>
                <a:ea typeface="+mn-ea"/>
                <a:cs typeface="+mn-cs"/>
              </a:rPr>
              <a:t>Afronding</a:t>
            </a:r>
            <a:r>
              <a:rPr lang="en-GB" sz="1200" b="1" kern="1200" dirty="0">
                <a:solidFill>
                  <a:schemeClr val="tx1"/>
                </a:solidFill>
                <a:effectLst/>
                <a:latin typeface="+mn-lt"/>
                <a:ea typeface="+mn-ea"/>
                <a:cs typeface="+mn-cs"/>
              </a:rPr>
              <a:t> les 4</a:t>
            </a:r>
            <a:endParaRPr lang="en-GB" sz="1200" kern="1200" dirty="0">
              <a:solidFill>
                <a:schemeClr val="tx1"/>
              </a:solidFill>
              <a:effectLst/>
              <a:latin typeface="+mn-lt"/>
              <a:ea typeface="+mn-ea"/>
              <a:cs typeface="+mn-cs"/>
            </a:endParaRPr>
          </a:p>
          <a:p>
            <a:r>
              <a:rPr lang="en-GB" sz="1200" i="0" kern="1200" dirty="0" err="1">
                <a:solidFill>
                  <a:schemeClr val="tx1"/>
                </a:solidFill>
                <a:effectLst/>
                <a:latin typeface="+mn-lt"/>
                <a:ea typeface="+mn-ea"/>
                <a:cs typeface="+mn-cs"/>
              </a:rPr>
              <a:t>Rond</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samen</a:t>
            </a:r>
            <a:r>
              <a:rPr lang="en-GB" sz="1200" i="0" kern="1200" dirty="0">
                <a:solidFill>
                  <a:schemeClr val="tx1"/>
                </a:solidFill>
                <a:effectLst/>
                <a:latin typeface="+mn-lt"/>
                <a:ea typeface="+mn-ea"/>
                <a:cs typeface="+mn-cs"/>
              </a:rPr>
              <a:t> met de </a:t>
            </a:r>
            <a:r>
              <a:rPr lang="en-GB" sz="1200" i="0" kern="1200" dirty="0" err="1">
                <a:solidFill>
                  <a:schemeClr val="tx1"/>
                </a:solidFill>
                <a:effectLst/>
                <a:latin typeface="+mn-lt"/>
                <a:ea typeface="+mn-ea"/>
                <a:cs typeface="+mn-cs"/>
              </a:rPr>
              <a:t>leerlingen</a:t>
            </a:r>
            <a:r>
              <a:rPr lang="en-GB" sz="1200" i="0" kern="1200" dirty="0">
                <a:solidFill>
                  <a:schemeClr val="tx1"/>
                </a:solidFill>
                <a:effectLst/>
                <a:latin typeface="+mn-lt"/>
                <a:ea typeface="+mn-ea"/>
                <a:cs typeface="+mn-cs"/>
              </a:rPr>
              <a:t> de </a:t>
            </a:r>
            <a:r>
              <a:rPr lang="en-GB" sz="1200" i="0" kern="1200" dirty="0" err="1">
                <a:solidFill>
                  <a:schemeClr val="tx1"/>
                </a:solidFill>
                <a:effectLst/>
                <a:latin typeface="+mn-lt"/>
                <a:ea typeface="+mn-ea"/>
                <a:cs typeface="+mn-cs"/>
              </a:rPr>
              <a:t>lesmethode</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af</a:t>
            </a:r>
            <a:r>
              <a:rPr lang="en-GB" sz="1200" i="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We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nu </a:t>
            </a:r>
            <a:r>
              <a:rPr lang="en-GB" sz="1200" i="1" kern="1200" dirty="0" err="1">
                <a:solidFill>
                  <a:schemeClr val="tx1"/>
                </a:solidFill>
                <a:effectLst/>
                <a:latin typeface="+mn-lt"/>
                <a:ea typeface="+mn-ea"/>
                <a:cs typeface="+mn-cs"/>
              </a:rPr>
              <a:t>aangekomen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einde</a:t>
            </a:r>
            <a:r>
              <a:rPr lang="en-GB" sz="1200" i="1" kern="1200" dirty="0">
                <a:solidFill>
                  <a:schemeClr val="tx1"/>
                </a:solidFill>
                <a:effectLst/>
                <a:latin typeface="+mn-lt"/>
                <a:ea typeface="+mn-ea"/>
                <a:cs typeface="+mn-cs"/>
              </a:rPr>
              <a:t> van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les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van de </a:t>
            </a:r>
            <a:r>
              <a:rPr lang="en-GB" sz="1200" i="1" kern="1200" dirty="0" err="1">
                <a:solidFill>
                  <a:schemeClr val="tx1"/>
                </a:solidFill>
                <a:effectLst/>
                <a:latin typeface="+mn-lt"/>
                <a:ea typeface="+mn-ea"/>
                <a:cs typeface="+mn-cs"/>
              </a:rPr>
              <a:t>lessenserie</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Brein</a:t>
            </a:r>
            <a:r>
              <a:rPr lang="en-GB" sz="1200" i="1" kern="1200" dirty="0">
                <a:solidFill>
                  <a:schemeClr val="tx1"/>
                </a:solidFill>
                <a:effectLst/>
                <a:latin typeface="+mn-lt"/>
                <a:ea typeface="+mn-ea"/>
                <a:cs typeface="+mn-cs"/>
              </a:rPr>
              <a:t> de Baas?! </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Ik</a:t>
            </a:r>
            <a:r>
              <a:rPr lang="en-GB" sz="1200" i="1" kern="1200" dirty="0">
                <a:solidFill>
                  <a:schemeClr val="tx1"/>
                </a:solidFill>
                <a:effectLst/>
                <a:latin typeface="+mn-lt"/>
                <a:ea typeface="+mn-ea"/>
                <a:cs typeface="+mn-cs"/>
              </a:rPr>
              <a:t> ben </a:t>
            </a:r>
            <a:r>
              <a:rPr lang="en-GB" sz="1200" i="1" kern="1200" dirty="0" err="1">
                <a:solidFill>
                  <a:schemeClr val="tx1"/>
                </a:solidFill>
                <a:effectLst/>
                <a:latin typeface="+mn-lt"/>
                <a:ea typeface="+mn-ea"/>
                <a:cs typeface="+mn-cs"/>
              </a:rPr>
              <a:t>benieuwd</a:t>
            </a:r>
            <a:r>
              <a:rPr lang="en-GB" sz="1200" i="1" kern="1200" dirty="0">
                <a:solidFill>
                  <a:schemeClr val="tx1"/>
                </a:solidFill>
                <a:effectLst/>
                <a:latin typeface="+mn-lt"/>
                <a:ea typeface="+mn-ea"/>
                <a:cs typeface="+mn-cs"/>
              </a:rPr>
              <a:t> wat de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meenemen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i="0" kern="1200" dirty="0" err="1">
                <a:solidFill>
                  <a:schemeClr val="tx1"/>
                </a:solidFill>
                <a:effectLst/>
                <a:latin typeface="+mn-lt"/>
                <a:ea typeface="+mn-ea"/>
                <a:cs typeface="+mn-cs"/>
              </a:rPr>
              <a:t>Zet</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steekwoorden</a:t>
            </a:r>
            <a:r>
              <a:rPr lang="en-GB" sz="1200" i="0" kern="1200" dirty="0">
                <a:solidFill>
                  <a:schemeClr val="tx1"/>
                </a:solidFill>
                <a:effectLst/>
                <a:latin typeface="+mn-lt"/>
                <a:ea typeface="+mn-ea"/>
                <a:cs typeface="+mn-cs"/>
              </a:rPr>
              <a:t> op het bord </a:t>
            </a:r>
            <a:r>
              <a:rPr lang="en-GB" sz="1200" i="0" kern="1200" dirty="0" err="1">
                <a:solidFill>
                  <a:schemeClr val="tx1"/>
                </a:solidFill>
                <a:effectLst/>
                <a:latin typeface="+mn-lt"/>
                <a:ea typeface="+mn-ea"/>
                <a:cs typeface="+mn-cs"/>
              </a:rPr>
              <a:t>zetten</a:t>
            </a:r>
            <a:r>
              <a:rPr lang="en-GB" sz="1200" i="0" kern="1200" dirty="0">
                <a:solidFill>
                  <a:schemeClr val="tx1"/>
                </a:solidFill>
                <a:effectLst/>
                <a:latin typeface="+mn-lt"/>
                <a:ea typeface="+mn-ea"/>
                <a:cs typeface="+mn-cs"/>
              </a:rPr>
              <a:t> of met de </a:t>
            </a:r>
            <a:r>
              <a:rPr lang="en-GB" sz="1200" i="0" kern="1200" dirty="0" err="1">
                <a:solidFill>
                  <a:schemeClr val="tx1"/>
                </a:solidFill>
                <a:effectLst/>
                <a:latin typeface="+mn-lt"/>
                <a:ea typeface="+mn-ea"/>
                <a:cs typeface="+mn-cs"/>
              </a:rPr>
              <a:t>mentimeter</a:t>
            </a:r>
            <a:r>
              <a:rPr lang="en-GB" sz="1200" i="0" kern="1200" dirty="0">
                <a:solidFill>
                  <a:schemeClr val="tx1"/>
                </a:solidFill>
                <a:effectLst/>
                <a:latin typeface="+mn-lt"/>
                <a:ea typeface="+mn-ea"/>
                <a:cs typeface="+mn-cs"/>
              </a:rPr>
              <a:t> of </a:t>
            </a:r>
            <a:r>
              <a:rPr lang="en-GB" sz="1200" i="0" kern="1200" dirty="0" err="1">
                <a:solidFill>
                  <a:schemeClr val="tx1"/>
                </a:solidFill>
                <a:effectLst/>
                <a:latin typeface="+mn-lt"/>
                <a:ea typeface="+mn-ea"/>
                <a:cs typeface="+mn-cs"/>
              </a:rPr>
              <a:t>kahoot</a:t>
            </a:r>
            <a:r>
              <a:rPr lang="en-GB" sz="1200" i="0" kern="1200" dirty="0">
                <a:solidFill>
                  <a:schemeClr val="tx1"/>
                </a:solidFill>
                <a:effectLst/>
                <a:latin typeface="+mn-lt"/>
                <a:ea typeface="+mn-ea"/>
                <a:cs typeface="+mn-cs"/>
              </a:rPr>
              <a:t> laten </a:t>
            </a:r>
            <a:r>
              <a:rPr lang="en-GB" sz="1200" i="0" kern="1200" dirty="0" err="1">
                <a:solidFill>
                  <a:schemeClr val="tx1"/>
                </a:solidFill>
                <a:effectLst/>
                <a:latin typeface="+mn-lt"/>
                <a:ea typeface="+mn-ea"/>
                <a:cs typeface="+mn-cs"/>
              </a:rPr>
              <a:t>invullen</a:t>
            </a:r>
            <a:r>
              <a:rPr lang="en-GB" sz="1200" i="0" kern="1200" dirty="0">
                <a:solidFill>
                  <a:schemeClr val="tx1"/>
                </a:solidFill>
                <a:effectLst/>
                <a:latin typeface="+mn-lt"/>
                <a:ea typeface="+mn-ea"/>
                <a:cs typeface="+mn-cs"/>
              </a:rPr>
              <a:t>. </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Samenvatting</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We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laatste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vier</a:t>
            </a:r>
            <a:r>
              <a:rPr lang="en-GB" sz="1200" i="1" kern="1200" dirty="0">
                <a:solidFill>
                  <a:schemeClr val="tx1"/>
                </a:solidFill>
                <a:effectLst/>
                <a:latin typeface="+mn-lt"/>
                <a:ea typeface="+mn-ea"/>
                <a:cs typeface="+mn-cs"/>
              </a:rPr>
              <a:t> lessen </a:t>
            </a:r>
            <a:r>
              <a:rPr lang="en-GB" sz="1200" i="1" kern="1200" dirty="0" err="1">
                <a:solidFill>
                  <a:schemeClr val="tx1"/>
                </a:solidFill>
                <a:effectLst/>
                <a:latin typeface="+mn-lt"/>
                <a:ea typeface="+mn-ea"/>
                <a:cs typeface="+mn-cs"/>
              </a:rPr>
              <a:t>gehad</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verschillende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manieren</a:t>
            </a:r>
            <a:r>
              <a:rPr lang="en-GB" sz="1200" i="1" kern="1200" dirty="0">
                <a:solidFill>
                  <a:schemeClr val="tx1"/>
                </a:solidFill>
                <a:effectLst/>
                <a:latin typeface="+mn-lt"/>
                <a:ea typeface="+mn-ea"/>
                <a:cs typeface="+mn-cs"/>
              </a:rPr>
              <a:t> om tot </a:t>
            </a:r>
            <a:r>
              <a:rPr lang="en-GB" sz="1200" i="1" kern="1200" dirty="0" err="1">
                <a:solidFill>
                  <a:schemeClr val="tx1"/>
                </a:solidFill>
                <a:effectLst/>
                <a:latin typeface="+mn-lt"/>
                <a:ea typeface="+mn-ea"/>
                <a:cs typeface="+mn-cs"/>
              </a:rPr>
              <a:t>ontspanning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r>
              <a:rPr lang="en-GB" sz="1200" i="1" kern="1200" dirty="0">
                <a:solidFill>
                  <a:schemeClr val="tx1"/>
                </a:solidFill>
                <a:effectLst/>
                <a:latin typeface="+mn-lt"/>
                <a:ea typeface="+mn-ea"/>
                <a:cs typeface="+mn-cs"/>
              </a:rPr>
              <a:t>. Maar er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manieren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We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nu </a:t>
            </a:r>
            <a:r>
              <a:rPr lang="en-GB" sz="1200" i="1" kern="1200" dirty="0" err="1">
                <a:solidFill>
                  <a:schemeClr val="tx1"/>
                </a:solidFill>
                <a:effectLst/>
                <a:latin typeface="+mn-lt"/>
                <a:ea typeface="+mn-ea"/>
                <a:cs typeface="+mn-cs"/>
              </a:rPr>
              <a:t>afgelopen</a:t>
            </a:r>
            <a:r>
              <a:rPr lang="en-GB" sz="1200" i="1" kern="1200" dirty="0">
                <a:solidFill>
                  <a:schemeClr val="tx1"/>
                </a:solidFill>
                <a:effectLst/>
                <a:latin typeface="+mn-lt"/>
                <a:ea typeface="+mn-ea"/>
                <a:cs typeface="+mn-cs"/>
              </a:rPr>
              <a:t> lessen </a:t>
            </a:r>
            <a:r>
              <a:rPr lang="en-GB" sz="1200" i="1" kern="1200" dirty="0" err="1">
                <a:solidFill>
                  <a:schemeClr val="tx1"/>
                </a:solidFill>
                <a:effectLst/>
                <a:latin typeface="+mn-lt"/>
                <a:ea typeface="+mn-ea"/>
                <a:cs typeface="+mn-cs"/>
              </a:rPr>
              <a:t>uitgebreid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gestaan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mogelijke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gevolgen</a:t>
            </a:r>
            <a:r>
              <a:rPr lang="en-GB" sz="1200" i="1" kern="1200" dirty="0">
                <a:solidFill>
                  <a:schemeClr val="tx1"/>
                </a:solidFill>
                <a:effectLst/>
                <a:latin typeface="+mn-lt"/>
                <a:ea typeface="+mn-ea"/>
                <a:cs typeface="+mn-cs"/>
              </a:rPr>
              <a:t> van de corona </a:t>
            </a:r>
            <a:r>
              <a:rPr lang="en-GB" sz="1200" i="1" kern="1200" dirty="0" err="1">
                <a:solidFill>
                  <a:schemeClr val="tx1"/>
                </a:solidFill>
                <a:effectLst/>
                <a:latin typeface="+mn-lt"/>
                <a:ea typeface="+mn-ea"/>
                <a:cs typeface="+mn-cs"/>
              </a:rPr>
              <a:t>epidemie</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jongeren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over de </a:t>
            </a:r>
            <a:r>
              <a:rPr lang="en-GB" sz="1200" i="1" kern="1200" dirty="0" err="1">
                <a:solidFill>
                  <a:schemeClr val="tx1"/>
                </a:solidFill>
                <a:effectLst/>
                <a:latin typeface="+mn-lt"/>
                <a:ea typeface="+mn-ea"/>
                <a:cs typeface="+mn-cs"/>
              </a:rPr>
              <a:t>invloed</a:t>
            </a:r>
            <a:r>
              <a:rPr lang="en-GB" sz="1200" i="1" kern="1200" dirty="0">
                <a:solidFill>
                  <a:schemeClr val="tx1"/>
                </a:solidFill>
                <a:effectLst/>
                <a:latin typeface="+mn-lt"/>
                <a:ea typeface="+mn-ea"/>
                <a:cs typeface="+mn-cs"/>
              </a:rPr>
              <a:t> van stress op je </a:t>
            </a:r>
            <a:r>
              <a:rPr lang="en-GB" sz="1200" i="1" kern="1200" dirty="0" err="1">
                <a:solidFill>
                  <a:schemeClr val="tx1"/>
                </a:solidFill>
                <a:effectLst/>
                <a:latin typeface="+mn-lt"/>
                <a:ea typeface="+mn-ea"/>
                <a:cs typeface="+mn-cs"/>
              </a:rPr>
              <a:t>denken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over het nut van </a:t>
            </a:r>
            <a:r>
              <a:rPr lang="en-GB" sz="1200" i="1" kern="1200" dirty="0" err="1">
                <a:solidFill>
                  <a:schemeClr val="tx1"/>
                </a:solidFill>
                <a:effectLst/>
                <a:latin typeface="+mn-lt"/>
                <a:ea typeface="+mn-ea"/>
                <a:cs typeface="+mn-cs"/>
              </a:rPr>
              <a:t>vervelende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gevoelens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namelijk</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actie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komen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over hoe je </a:t>
            </a:r>
            <a:r>
              <a:rPr lang="en-GB" sz="1200" i="1" kern="1200" dirty="0" err="1">
                <a:solidFill>
                  <a:schemeClr val="tx1"/>
                </a:solidFill>
                <a:effectLst/>
                <a:latin typeface="+mn-lt"/>
                <a:ea typeface="+mn-ea"/>
                <a:cs typeface="+mn-cs"/>
              </a:rPr>
              <a:t>elkaar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steunen</a:t>
            </a:r>
            <a:r>
              <a:rPr lang="en-GB" sz="1200" i="1" kern="1200" dirty="0">
                <a:solidFill>
                  <a:schemeClr val="tx1"/>
                </a:solidFill>
                <a:effectLst/>
                <a:latin typeface="+mn-lt"/>
                <a:ea typeface="+mn-ea"/>
                <a:cs typeface="+mn-cs"/>
              </a:rPr>
              <a:t> door te </a:t>
            </a:r>
            <a:r>
              <a:rPr lang="en-GB" sz="1200" i="1" kern="1200" dirty="0" err="1">
                <a:solidFill>
                  <a:schemeClr val="tx1"/>
                </a:solidFill>
                <a:effectLst/>
                <a:latin typeface="+mn-lt"/>
                <a:ea typeface="+mn-ea"/>
                <a:cs typeface="+mn-cs"/>
              </a:rPr>
              <a:t>luisteren</a:t>
            </a:r>
            <a:r>
              <a:rPr lang="en-GB" sz="1200" i="1" kern="1200" dirty="0">
                <a:solidFill>
                  <a:schemeClr val="tx1"/>
                </a:solidFill>
                <a:effectLst/>
                <a:latin typeface="+mn-lt"/>
                <a:ea typeface="+mn-ea"/>
                <a:cs typeface="+mn-cs"/>
              </a:rPr>
              <a:t> en mee te </a:t>
            </a:r>
            <a:r>
              <a:rPr lang="en-GB" sz="1200" i="1" kern="1200" dirty="0" err="1">
                <a:solidFill>
                  <a:schemeClr val="tx1"/>
                </a:solidFill>
                <a:effectLst/>
                <a:latin typeface="+mn-lt"/>
                <a:ea typeface="+mn-ea"/>
                <a:cs typeface="+mn-cs"/>
              </a:rPr>
              <a:t>denken</a:t>
            </a:r>
            <a:r>
              <a:rPr lang="en-GB" sz="1200" i="1" kern="1200" dirty="0">
                <a:solidFill>
                  <a:schemeClr val="tx1"/>
                </a:solidFill>
                <a:effectLst/>
                <a:latin typeface="+mn-lt"/>
                <a:ea typeface="+mn-ea"/>
                <a:cs typeface="+mn-cs"/>
              </a:rPr>
              <a:t>. </a:t>
            </a:r>
          </a:p>
          <a:p>
            <a:endParaRPr lang="en-GB" sz="1200" i="1"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Hierdoor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jezelf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beter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begrijpen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je nu </a:t>
            </a:r>
            <a:r>
              <a:rPr lang="en-GB" sz="1200" i="1" kern="1200" dirty="0" err="1">
                <a:solidFill>
                  <a:schemeClr val="tx1"/>
                </a:solidFill>
                <a:effectLst/>
                <a:latin typeface="+mn-lt"/>
                <a:ea typeface="+mn-ea"/>
                <a:cs typeface="+mn-cs"/>
              </a:rPr>
              <a:t>tijdens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les </a:t>
            </a:r>
            <a:r>
              <a:rPr lang="en-GB" sz="1200" i="1" kern="1200" dirty="0" err="1">
                <a:solidFill>
                  <a:schemeClr val="tx1"/>
                </a:solidFill>
                <a:effectLst/>
                <a:latin typeface="+mn-lt"/>
                <a:ea typeface="+mn-ea"/>
                <a:cs typeface="+mn-cs"/>
              </a:rPr>
              <a:t>gemerkt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goed</a:t>
            </a:r>
            <a:r>
              <a:rPr lang="en-GB" sz="1200" i="1" kern="1200" dirty="0">
                <a:solidFill>
                  <a:schemeClr val="tx1"/>
                </a:solidFill>
                <a:effectLst/>
                <a:latin typeface="+mn-lt"/>
                <a:ea typeface="+mn-ea"/>
                <a:cs typeface="+mn-cs"/>
              </a:rPr>
              <a:t> met je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weet</a:t>
            </a:r>
            <a:r>
              <a:rPr lang="en-GB" sz="1200" i="1" kern="1200" dirty="0">
                <a:solidFill>
                  <a:schemeClr val="tx1"/>
                </a:solidFill>
                <a:effectLst/>
                <a:latin typeface="+mn-lt"/>
                <a:ea typeface="+mn-ea"/>
                <a:cs typeface="+mn-cs"/>
              </a:rPr>
              <a:t> dan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altijd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terecht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Ik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dan </a:t>
            </a:r>
            <a:r>
              <a:rPr lang="en-GB" sz="1200" i="1" kern="1200" dirty="0" err="1">
                <a:solidFill>
                  <a:schemeClr val="tx1"/>
                </a:solidFill>
                <a:effectLst/>
                <a:latin typeface="+mn-lt"/>
                <a:ea typeface="+mn-ea"/>
                <a:cs typeface="+mn-cs"/>
              </a:rPr>
              <a:t>samen</a:t>
            </a:r>
            <a:r>
              <a:rPr lang="en-GB" sz="1200" i="1" kern="1200" dirty="0">
                <a:solidFill>
                  <a:schemeClr val="tx1"/>
                </a:solidFill>
                <a:effectLst/>
                <a:latin typeface="+mn-lt"/>
                <a:ea typeface="+mn-ea"/>
                <a:cs typeface="+mn-cs"/>
              </a:rPr>
              <a:t> met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bedenken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verder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helpen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Op school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aantal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mogelijkheden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zoals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andere</a:t>
            </a:r>
            <a:r>
              <a:rPr lang="en-GB" sz="1200" i="1" kern="1200" dirty="0">
                <a:solidFill>
                  <a:schemeClr val="tx1"/>
                </a:solidFill>
                <a:effectLst/>
                <a:latin typeface="+mn-lt"/>
                <a:ea typeface="+mn-ea"/>
                <a:cs typeface="+mn-cs"/>
              </a:rPr>
              <a:t> docent, </a:t>
            </a:r>
            <a:r>
              <a:rPr lang="en-GB" sz="1200" i="1" kern="1200" dirty="0" err="1">
                <a:solidFill>
                  <a:schemeClr val="tx1"/>
                </a:solidFill>
                <a:effectLst/>
                <a:latin typeface="+mn-lt"/>
                <a:ea typeface="+mn-ea"/>
                <a:cs typeface="+mn-cs"/>
              </a:rPr>
              <a:t>leden</a:t>
            </a:r>
            <a:r>
              <a:rPr lang="en-GB" sz="1200" i="1" kern="1200" dirty="0">
                <a:solidFill>
                  <a:schemeClr val="tx1"/>
                </a:solidFill>
                <a:effectLst/>
                <a:latin typeface="+mn-lt"/>
                <a:ea typeface="+mn-ea"/>
                <a:cs typeface="+mn-cs"/>
              </a:rPr>
              <a:t> van het </a:t>
            </a:r>
            <a:r>
              <a:rPr lang="en-GB" sz="1200" i="1" kern="1200" dirty="0" err="1">
                <a:solidFill>
                  <a:schemeClr val="tx1"/>
                </a:solidFill>
                <a:effectLst/>
                <a:latin typeface="+mn-lt"/>
                <a:ea typeface="+mn-ea"/>
                <a:cs typeface="+mn-cs"/>
              </a:rPr>
              <a:t>ondersteuningsteam</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jeugdverpleegkundige</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jeugdarts</a:t>
            </a:r>
            <a:r>
              <a:rPr lang="en-GB" sz="1200" i="1" kern="1200" dirty="0">
                <a:solidFill>
                  <a:schemeClr val="tx1"/>
                </a:solidFill>
                <a:effectLst/>
                <a:latin typeface="+mn-lt"/>
                <a:ea typeface="+mn-ea"/>
                <a:cs typeface="+mn-cs"/>
              </a:rPr>
              <a:t> van </a:t>
            </a:r>
            <a:r>
              <a:rPr lang="en-GB" sz="1200" i="1" kern="1200" dirty="0" err="1">
                <a:solidFill>
                  <a:schemeClr val="tx1"/>
                </a:solidFill>
                <a:effectLst/>
                <a:latin typeface="+mn-lt"/>
                <a:ea typeface="+mn-ea"/>
                <a:cs typeface="+mn-cs"/>
              </a:rPr>
              <a:t>onze</a:t>
            </a:r>
            <a:r>
              <a:rPr lang="en-GB" sz="1200" i="1" kern="1200" dirty="0">
                <a:solidFill>
                  <a:schemeClr val="tx1"/>
                </a:solidFill>
                <a:effectLst/>
                <a:latin typeface="+mn-lt"/>
                <a:ea typeface="+mn-ea"/>
                <a:cs typeface="+mn-cs"/>
              </a:rPr>
              <a:t> school. </a:t>
            </a:r>
          </a:p>
          <a:p>
            <a:r>
              <a:rPr lang="en-GB" sz="1200" i="1" kern="1200" dirty="0">
                <a:solidFill>
                  <a:schemeClr val="tx1"/>
                </a:solidFill>
                <a:effectLst/>
                <a:latin typeface="+mn-lt"/>
                <a:ea typeface="+mn-ea"/>
                <a:cs typeface="+mn-cs"/>
              </a:rPr>
              <a:t>Op het </a:t>
            </a:r>
            <a:r>
              <a:rPr lang="en-GB" sz="1200" i="1" kern="1200" dirty="0" err="1">
                <a:solidFill>
                  <a:schemeClr val="tx1"/>
                </a:solidFill>
                <a:effectLst/>
                <a:latin typeface="+mn-lt"/>
                <a:ea typeface="+mn-ea"/>
                <a:cs typeface="+mn-cs"/>
              </a:rPr>
              <a:t>antwoordvel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aantal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onlinemogelijkheden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28</a:t>
            </a:fld>
            <a:endParaRPr lang="nl-NL"/>
          </a:p>
        </p:txBody>
      </p:sp>
    </p:spTree>
    <p:extLst>
      <p:ext uri="{BB962C8B-B14F-4D97-AF65-F5344CB8AC3E}">
        <p14:creationId xmlns:p14="http://schemas.microsoft.com/office/powerpoint/2010/main" val="209956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tekst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dus</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het met je?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Omcirkel</a:t>
            </a:r>
            <a:r>
              <a:rPr lang="en-GB" sz="1200" i="1" kern="1200" dirty="0">
                <a:solidFill>
                  <a:schemeClr val="tx1"/>
                </a:solidFill>
                <a:effectLst/>
                <a:latin typeface="+mn-lt"/>
                <a:ea typeface="+mn-ea"/>
                <a:cs typeface="+mn-cs"/>
              </a:rPr>
              <a:t>  op je </a:t>
            </a:r>
            <a:r>
              <a:rPr lang="en-GB" sz="1200" i="1" kern="1200" dirty="0" err="1">
                <a:solidFill>
                  <a:schemeClr val="tx1"/>
                </a:solidFill>
                <a:effectLst/>
                <a:latin typeface="+mn-lt"/>
                <a:ea typeface="+mn-ea"/>
                <a:cs typeface="+mn-cs"/>
              </a:rPr>
              <a:t>opdrachtvel</a:t>
            </a:r>
            <a:r>
              <a:rPr lang="en-GB" sz="1200" i="1" kern="1200" dirty="0">
                <a:solidFill>
                  <a:schemeClr val="tx1"/>
                </a:solidFill>
                <a:effectLst/>
                <a:latin typeface="+mn-lt"/>
                <a:ea typeface="+mn-ea"/>
                <a:cs typeface="+mn-cs"/>
              </a:rPr>
              <a:t> de emoticons </a:t>
            </a:r>
            <a:r>
              <a:rPr lang="en-GB" sz="1200" i="1" kern="1200" dirty="0" err="1">
                <a:solidFill>
                  <a:schemeClr val="tx1"/>
                </a:solidFill>
                <a:effectLst/>
                <a:latin typeface="+mn-lt"/>
                <a:ea typeface="+mn-ea"/>
                <a:cs typeface="+mn-cs"/>
              </a:rPr>
              <a:t>waar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jij</a:t>
            </a:r>
            <a:r>
              <a:rPr lang="en-GB" sz="1200" i="1" kern="1200" dirty="0">
                <a:solidFill>
                  <a:schemeClr val="tx1"/>
                </a:solidFill>
                <a:effectLst/>
                <a:latin typeface="+mn-lt"/>
                <a:ea typeface="+mn-ea"/>
                <a:cs typeface="+mn-cs"/>
              </a:rPr>
              <a:t> je de </a:t>
            </a:r>
            <a:r>
              <a:rPr lang="en-GB" sz="1200" i="1" kern="1200" dirty="0" err="1">
                <a:solidFill>
                  <a:schemeClr val="tx1"/>
                </a:solidFill>
                <a:effectLst/>
                <a:latin typeface="+mn-lt"/>
                <a:ea typeface="+mn-ea"/>
                <a:cs typeface="+mn-cs"/>
              </a:rPr>
              <a:t>afgelopen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tijd</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meest</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herkent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Bespreek</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daarna</a:t>
            </a:r>
            <a:r>
              <a:rPr lang="en-GB" sz="1200" i="1" kern="1200" dirty="0">
                <a:solidFill>
                  <a:schemeClr val="tx1"/>
                </a:solidFill>
                <a:effectLst/>
                <a:latin typeface="+mn-lt"/>
                <a:ea typeface="+mn-ea"/>
                <a:cs typeface="+mn-cs"/>
              </a:rPr>
              <a:t> met je </a:t>
            </a:r>
            <a:r>
              <a:rPr lang="en-GB" sz="1200" i="1" kern="1200" dirty="0" err="1">
                <a:solidFill>
                  <a:schemeClr val="tx1"/>
                </a:solidFill>
                <a:effectLst/>
                <a:latin typeface="+mn-lt"/>
                <a:ea typeface="+mn-ea"/>
                <a:cs typeface="+mn-cs"/>
              </a:rPr>
              <a:t>buurman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Nabespreking</a:t>
            </a:r>
            <a:r>
              <a:rPr lang="en-GB" sz="1200" b="1"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Wat is </a:t>
            </a:r>
            <a:r>
              <a:rPr lang="en-GB" sz="1200" i="1" kern="1200" dirty="0" err="1">
                <a:solidFill>
                  <a:schemeClr val="tx1"/>
                </a:solidFill>
                <a:effectLst/>
                <a:latin typeface="+mn-lt"/>
                <a:ea typeface="+mn-ea"/>
                <a:cs typeface="+mn-cs"/>
              </a:rPr>
              <a:t>jullie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opgevallen</a:t>
            </a:r>
            <a:r>
              <a:rPr lang="en-GB" sz="1200" i="1" kern="1200" dirty="0">
                <a:solidFill>
                  <a:schemeClr val="tx1"/>
                </a:solidFill>
                <a:effectLst/>
                <a:latin typeface="+mn-lt"/>
                <a:ea typeface="+mn-ea"/>
                <a:cs typeface="+mn-cs"/>
              </a:rPr>
              <a:t>? </a:t>
            </a:r>
            <a:br>
              <a:rPr lang="en-GB" sz="1200" i="1"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Het is </a:t>
            </a:r>
            <a:r>
              <a:rPr lang="en-GB" sz="1200" i="1" kern="1200" dirty="0" err="1">
                <a:solidFill>
                  <a:schemeClr val="tx1"/>
                </a:solidFill>
                <a:effectLst/>
                <a:latin typeface="+mn-lt"/>
                <a:ea typeface="+mn-ea"/>
                <a:cs typeface="+mn-cs"/>
              </a:rPr>
              <a:t>normaal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veel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emoties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ervaren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positief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negatief</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Soms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ervaar</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tegelijk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soms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wisselen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elkaar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af</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alle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oud. In </a:t>
            </a:r>
            <a:r>
              <a:rPr lang="en-GB" sz="1200" i="1" kern="1200" dirty="0" err="1">
                <a:solidFill>
                  <a:schemeClr val="tx1"/>
                </a:solidFill>
                <a:effectLst/>
                <a:latin typeface="+mn-lt"/>
                <a:ea typeface="+mn-ea"/>
                <a:cs typeface="+mn-cs"/>
              </a:rPr>
              <a:t>onzekere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tijden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anders</a:t>
            </a:r>
            <a:r>
              <a:rPr lang="en-GB" sz="1200" i="1" kern="1200" dirty="0">
                <a:solidFill>
                  <a:schemeClr val="tx1"/>
                </a:solidFill>
                <a:effectLst/>
                <a:latin typeface="+mn-lt"/>
                <a:ea typeface="+mn-ea"/>
                <a:cs typeface="+mn-cs"/>
              </a:rPr>
              <a:t> dan </a:t>
            </a:r>
            <a:r>
              <a:rPr lang="en-GB" sz="1200" i="1" kern="1200" dirty="0" err="1">
                <a:solidFill>
                  <a:schemeClr val="tx1"/>
                </a:solidFill>
                <a:effectLst/>
                <a:latin typeface="+mn-lt"/>
                <a:ea typeface="+mn-ea"/>
                <a:cs typeface="+mn-cs"/>
              </a:rPr>
              <a:t>anders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hebben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mensen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vaak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negatieve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emoties</a:t>
            </a:r>
            <a:r>
              <a:rPr lang="en-GB" sz="1200" i="1" kern="1200" dirty="0">
                <a:solidFill>
                  <a:schemeClr val="tx1"/>
                </a:solidFill>
                <a:effectLst/>
                <a:latin typeface="+mn-lt"/>
                <a:ea typeface="+mn-ea"/>
                <a:cs typeface="+mn-cs"/>
              </a:rPr>
              <a:t> dan </a:t>
            </a:r>
            <a:r>
              <a:rPr lang="en-GB" sz="1200" i="1" kern="1200" dirty="0" err="1">
                <a:solidFill>
                  <a:schemeClr val="tx1"/>
                </a:solidFill>
                <a:effectLst/>
                <a:latin typeface="+mn-lt"/>
                <a:ea typeface="+mn-ea"/>
                <a:cs typeface="+mn-cs"/>
              </a:rPr>
              <a:t>anders</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3</a:t>
            </a:fld>
            <a:endParaRPr lang="nl-NL"/>
          </a:p>
        </p:txBody>
      </p:sp>
    </p:spTree>
    <p:extLst>
      <p:ext uri="{BB962C8B-B14F-4D97-AF65-F5344CB8AC3E}">
        <p14:creationId xmlns:p14="http://schemas.microsoft.com/office/powerpoint/2010/main" val="151220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In de film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het over 2 </a:t>
            </a:r>
            <a:r>
              <a:rPr lang="en-GB" sz="1200" i="1" kern="1200" dirty="0" err="1">
                <a:solidFill>
                  <a:schemeClr val="tx1"/>
                </a:solidFill>
                <a:effectLst/>
                <a:latin typeface="+mn-lt"/>
                <a:ea typeface="+mn-ea"/>
                <a:cs typeface="+mn-cs"/>
              </a:rPr>
              <a:t>crisissen</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samenkomen</a:t>
            </a:r>
            <a:r>
              <a:rPr lang="en-GB" sz="1200" i="1" kern="1200" dirty="0">
                <a:solidFill>
                  <a:schemeClr val="tx1"/>
                </a:solidFill>
                <a:effectLst/>
                <a:latin typeface="+mn-lt"/>
                <a:ea typeface="+mn-ea"/>
                <a:cs typeface="+mn-cs"/>
              </a:rPr>
              <a:t> voor </a:t>
            </a:r>
            <a:r>
              <a:rPr lang="en-GB" sz="1200" i="1" kern="1200" dirty="0" err="1">
                <a:solidFill>
                  <a:schemeClr val="tx1"/>
                </a:solidFill>
                <a:effectLst/>
                <a:latin typeface="+mn-lt"/>
                <a:ea typeface="+mn-ea"/>
                <a:cs typeface="+mn-cs"/>
              </a:rPr>
              <a:t>jongeren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Welke</a:t>
            </a:r>
            <a:r>
              <a:rPr lang="en-GB" sz="1200" i="1" kern="1200" dirty="0">
                <a:solidFill>
                  <a:schemeClr val="tx1"/>
                </a:solidFill>
                <a:effectLst/>
                <a:latin typeface="+mn-lt"/>
                <a:ea typeface="+mn-ea"/>
                <a:cs typeface="+mn-cs"/>
              </a:rPr>
              <a:t> twee </a:t>
            </a:r>
            <a:r>
              <a:rPr lang="en-GB" sz="1200" i="1" kern="1200" dirty="0" err="1">
                <a:solidFill>
                  <a:schemeClr val="tx1"/>
                </a:solidFill>
                <a:effectLst/>
                <a:latin typeface="+mn-lt"/>
                <a:ea typeface="+mn-ea"/>
                <a:cs typeface="+mn-cs"/>
              </a:rPr>
              <a:t>crisissen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worden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bedoeld</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Antwoord: </a:t>
            </a:r>
          </a:p>
          <a:p>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grote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veranderingen</a:t>
            </a:r>
            <a:r>
              <a:rPr lang="en-GB" sz="1200" i="1" kern="1200" dirty="0">
                <a:solidFill>
                  <a:schemeClr val="tx1"/>
                </a:solidFill>
                <a:effectLst/>
                <a:latin typeface="+mn-lt"/>
                <a:ea typeface="+mn-ea"/>
                <a:cs typeface="+mn-cs"/>
              </a:rPr>
              <a:t> van kind </a:t>
            </a:r>
            <a:r>
              <a:rPr lang="en-GB" sz="1200" i="1" kern="1200" dirty="0" err="1">
                <a:solidFill>
                  <a:schemeClr val="tx1"/>
                </a:solidFill>
                <a:effectLst/>
                <a:latin typeface="+mn-lt"/>
                <a:ea typeface="+mn-ea"/>
                <a:cs typeface="+mn-cs"/>
              </a:rPr>
              <a:t>naar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volwassene</a:t>
            </a:r>
            <a:r>
              <a:rPr lang="en-GB" sz="1200" i="1" kern="1200" dirty="0">
                <a:solidFill>
                  <a:schemeClr val="tx1"/>
                </a:solidFill>
                <a:effectLst/>
                <a:latin typeface="+mn-lt"/>
                <a:ea typeface="+mn-ea"/>
                <a:cs typeface="+mn-cs"/>
              </a:rPr>
              <a:t> en alle </a:t>
            </a:r>
            <a:r>
              <a:rPr lang="en-GB" sz="1200" i="1" kern="1200" dirty="0" err="1">
                <a:solidFill>
                  <a:schemeClr val="tx1"/>
                </a:solidFill>
                <a:effectLst/>
                <a:latin typeface="+mn-lt"/>
                <a:ea typeface="+mn-ea"/>
                <a:cs typeface="+mn-cs"/>
              </a:rPr>
              <a:t>onzekerheden</a:t>
            </a:r>
            <a:r>
              <a:rPr lang="en-GB" sz="1200" i="1" kern="1200" dirty="0">
                <a:solidFill>
                  <a:schemeClr val="tx1"/>
                </a:solidFill>
                <a:effectLst/>
                <a:latin typeface="+mn-lt"/>
                <a:ea typeface="+mn-ea"/>
                <a:cs typeface="+mn-cs"/>
              </a:rPr>
              <a:t> die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met </a:t>
            </a:r>
            <a:r>
              <a:rPr lang="en-GB" sz="1200" i="1" kern="1200" dirty="0" err="1">
                <a:solidFill>
                  <a:schemeClr val="tx1"/>
                </a:solidFill>
                <a:effectLst/>
                <a:latin typeface="+mn-lt"/>
                <a:ea typeface="+mn-ea"/>
                <a:cs typeface="+mn-cs"/>
              </a:rPr>
              <a:t>zich</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meebrengt</a:t>
            </a:r>
            <a:r>
              <a:rPr lang="en-GB" sz="1200" i="1" kern="1200" dirty="0">
                <a:solidFill>
                  <a:schemeClr val="tx1"/>
                </a:solidFill>
                <a:effectLst/>
                <a:latin typeface="+mn-lt"/>
                <a:ea typeface="+mn-ea"/>
                <a:cs typeface="+mn-cs"/>
              </a:rPr>
              <a:t> en de crisis door de (corona)</a:t>
            </a:r>
            <a:r>
              <a:rPr lang="en-GB" sz="1200" i="1" kern="1200" dirty="0" err="1">
                <a:solidFill>
                  <a:schemeClr val="tx1"/>
                </a:solidFill>
                <a:effectLst/>
                <a:latin typeface="+mn-lt"/>
                <a:ea typeface="+mn-ea"/>
                <a:cs typeface="+mn-cs"/>
              </a:rPr>
              <a:t>maatregelen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waardoor</a:t>
            </a:r>
            <a:r>
              <a:rPr lang="en-GB" sz="1200" i="1"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Je minder </a:t>
            </a:r>
            <a:r>
              <a:rPr lang="en-GB" sz="1200" i="1" kern="1200" dirty="0" err="1">
                <a:solidFill>
                  <a:schemeClr val="tx1"/>
                </a:solidFill>
                <a:effectLst/>
                <a:latin typeface="+mn-lt"/>
                <a:ea typeface="+mn-ea"/>
                <a:cs typeface="+mn-cs"/>
              </a:rPr>
              <a:t>zelf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bepalen</a:t>
            </a:r>
            <a:r>
              <a:rPr lang="en-GB" sz="1200" i="1" kern="1200" dirty="0">
                <a:solidFill>
                  <a:schemeClr val="tx1"/>
                </a:solidFill>
                <a:effectLst/>
                <a:latin typeface="+mn-lt"/>
                <a:ea typeface="+mn-ea"/>
                <a:cs typeface="+mn-cs"/>
              </a:rPr>
              <a:t>, je je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regels </a:t>
            </a:r>
            <a:r>
              <a:rPr lang="en-GB" sz="1200" i="1" kern="1200" dirty="0" err="1">
                <a:solidFill>
                  <a:schemeClr val="tx1"/>
                </a:solidFill>
                <a:effectLst/>
                <a:latin typeface="+mn-lt"/>
                <a:ea typeface="+mn-ea"/>
                <a:cs typeface="+mn-cs"/>
              </a:rPr>
              <a:t>moet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houden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elkaar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moeilijker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ontmoeten</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Je </a:t>
            </a:r>
            <a:r>
              <a:rPr lang="en-GB" sz="1200" i="1" kern="1200" dirty="0" err="1">
                <a:solidFill>
                  <a:schemeClr val="tx1"/>
                </a:solidFill>
                <a:effectLst/>
                <a:latin typeface="+mn-lt"/>
                <a:ea typeface="+mn-ea"/>
                <a:cs typeface="+mn-cs"/>
              </a:rPr>
              <a:t>moeilijker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kan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uitleven</a:t>
            </a:r>
            <a:r>
              <a:rPr lang="en-GB" sz="1200" i="1" kern="1200" dirty="0">
                <a:solidFill>
                  <a:schemeClr val="tx1"/>
                </a:solidFill>
                <a:effectLst/>
                <a:latin typeface="+mn-lt"/>
                <a:ea typeface="+mn-ea"/>
                <a:cs typeface="+mn-cs"/>
              </a:rPr>
              <a:t> in de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die je wilt </a:t>
            </a:r>
            <a:r>
              <a:rPr lang="en-GB" sz="1200" i="1" kern="1200" dirty="0" err="1">
                <a:solidFill>
                  <a:schemeClr val="tx1"/>
                </a:solidFill>
                <a:effectLst/>
                <a:latin typeface="+mn-lt"/>
                <a:ea typeface="+mn-ea"/>
                <a:cs typeface="+mn-cs"/>
              </a:rPr>
              <a:t>doen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18AC57A1-B54D-4B0C-BFD3-8190F94E1356}" type="slidenum">
              <a:rPr lang="nl-NL" smtClean="0"/>
              <a:t>4</a:t>
            </a:fld>
            <a:endParaRPr lang="nl-NL"/>
          </a:p>
        </p:txBody>
      </p:sp>
    </p:spTree>
    <p:extLst>
      <p:ext uri="{BB962C8B-B14F-4D97-AF65-F5344CB8AC3E}">
        <p14:creationId xmlns:p14="http://schemas.microsoft.com/office/powerpoint/2010/main" val="76419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animatiefilm</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eindigt</a:t>
            </a:r>
            <a:r>
              <a:rPr lang="en-GB" sz="1200" i="1" kern="1200" dirty="0">
                <a:solidFill>
                  <a:schemeClr val="tx1"/>
                </a:solidFill>
                <a:effectLst/>
                <a:latin typeface="+mn-lt"/>
                <a:ea typeface="+mn-ea"/>
                <a:cs typeface="+mn-cs"/>
              </a:rPr>
              <a:t> met de </a:t>
            </a:r>
            <a:r>
              <a:rPr lang="en-GB" sz="1200" i="1" kern="1200" dirty="0" err="1">
                <a:solidFill>
                  <a:schemeClr val="tx1"/>
                </a:solidFill>
                <a:effectLst/>
                <a:latin typeface="+mn-lt"/>
                <a:ea typeface="+mn-ea"/>
                <a:cs typeface="+mn-cs"/>
              </a:rPr>
              <a:t>tekst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Sommige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nu even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Iedereen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mindere</a:t>
            </a:r>
            <a:r>
              <a:rPr lang="en-GB" sz="1200" i="1" kern="1200" dirty="0">
                <a:solidFill>
                  <a:schemeClr val="tx1"/>
                </a:solidFill>
                <a:effectLst/>
                <a:latin typeface="+mn-lt"/>
                <a:ea typeface="+mn-ea"/>
                <a:cs typeface="+mn-cs"/>
              </a:rPr>
              <a:t> mate last van en </a:t>
            </a:r>
            <a:r>
              <a:rPr lang="en-GB" sz="1200" i="1" kern="1200" dirty="0" err="1">
                <a:solidFill>
                  <a:schemeClr val="tx1"/>
                </a:solidFill>
                <a:effectLst/>
                <a:latin typeface="+mn-lt"/>
                <a:ea typeface="+mn-ea"/>
                <a:cs typeface="+mn-cs"/>
              </a:rPr>
              <a:t>iedereen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gaat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anders</a:t>
            </a:r>
            <a:r>
              <a:rPr lang="en-GB" sz="1200" i="1" kern="1200" dirty="0">
                <a:solidFill>
                  <a:schemeClr val="tx1"/>
                </a:solidFill>
                <a:effectLst/>
                <a:latin typeface="+mn-lt"/>
                <a:ea typeface="+mn-ea"/>
                <a:cs typeface="+mn-cs"/>
              </a:rPr>
              <a:t> mee </a:t>
            </a:r>
            <a:r>
              <a:rPr lang="en-GB" sz="1200" i="1" kern="1200" dirty="0" err="1">
                <a:solidFill>
                  <a:schemeClr val="tx1"/>
                </a:solidFill>
                <a:effectLst/>
                <a:latin typeface="+mn-lt"/>
                <a:ea typeface="+mn-ea"/>
                <a:cs typeface="+mn-cs"/>
              </a:rPr>
              <a:t>om.</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Hoe doe </a:t>
            </a:r>
            <a:r>
              <a:rPr lang="en-GB" sz="1200" i="1" kern="1200" dirty="0" err="1">
                <a:solidFill>
                  <a:schemeClr val="tx1"/>
                </a:solidFill>
                <a:effectLst/>
                <a:latin typeface="+mn-lt"/>
                <a:ea typeface="+mn-ea"/>
                <a:cs typeface="+mn-cs"/>
              </a:rPr>
              <a:t>jij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Vul</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antwoord</a:t>
            </a:r>
            <a:r>
              <a:rPr lang="en-GB" sz="1200" i="1" kern="1200" dirty="0">
                <a:solidFill>
                  <a:schemeClr val="tx1"/>
                </a:solidFill>
                <a:effectLst/>
                <a:latin typeface="+mn-lt"/>
                <a:ea typeface="+mn-ea"/>
                <a:cs typeface="+mn-cs"/>
              </a:rPr>
              <a:t> in op het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5</a:t>
            </a:fld>
            <a:endParaRPr lang="nl-NL"/>
          </a:p>
        </p:txBody>
      </p:sp>
    </p:spTree>
    <p:extLst>
      <p:ext uri="{BB962C8B-B14F-4D97-AF65-F5344CB8AC3E}">
        <p14:creationId xmlns:p14="http://schemas.microsoft.com/office/powerpoint/2010/main" val="2600801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Het coronavirus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invloed</a:t>
            </a:r>
            <a:r>
              <a:rPr lang="en-GB" sz="1200" i="1" kern="1200" dirty="0">
                <a:solidFill>
                  <a:schemeClr val="tx1"/>
                </a:solidFill>
                <a:effectLst/>
                <a:latin typeface="+mn-lt"/>
                <a:ea typeface="+mn-ea"/>
                <a:cs typeface="+mn-cs"/>
              </a:rPr>
              <a:t> op de </a:t>
            </a:r>
            <a:r>
              <a:rPr lang="en-GB" sz="1200" i="1" kern="1200" dirty="0" err="1">
                <a:solidFill>
                  <a:schemeClr val="tx1"/>
                </a:solidFill>
                <a:effectLst/>
                <a:latin typeface="+mn-lt"/>
                <a:ea typeface="+mn-ea"/>
                <a:cs typeface="+mn-cs"/>
              </a:rPr>
              <a:t>situatie</a:t>
            </a:r>
            <a:r>
              <a:rPr lang="en-GB" sz="1200" i="1" kern="1200" dirty="0">
                <a:solidFill>
                  <a:schemeClr val="tx1"/>
                </a:solidFill>
                <a:effectLst/>
                <a:latin typeface="+mn-lt"/>
                <a:ea typeface="+mn-ea"/>
                <a:cs typeface="+mn-cs"/>
              </a:rPr>
              <a:t> van leerlingen.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n-lt"/>
                <a:ea typeface="+mn-ea"/>
                <a:cs typeface="+mn-cs"/>
              </a:rPr>
              <a:t>Denk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terug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aan</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afgelopen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 hoe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was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jou</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Wat was </a:t>
            </a:r>
            <a:r>
              <a:rPr lang="en-GB" sz="1200" i="1" kern="1200" dirty="0" err="1">
                <a:solidFill>
                  <a:schemeClr val="tx1"/>
                </a:solidFill>
                <a:effectLst/>
                <a:latin typeface="+mn-lt"/>
                <a:ea typeface="+mn-ea"/>
                <a:cs typeface="+mn-cs"/>
              </a:rPr>
              <a:t>positief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fijn</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leuk</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grappig</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Wat was </a:t>
            </a:r>
            <a:r>
              <a:rPr lang="en-GB" sz="1200" i="1" kern="1200" dirty="0" err="1">
                <a:solidFill>
                  <a:schemeClr val="tx1"/>
                </a:solidFill>
                <a:effectLst/>
                <a:latin typeface="+mn-lt"/>
                <a:ea typeface="+mn-ea"/>
                <a:cs typeface="+mn-cs"/>
              </a:rPr>
              <a:t>negatief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vervelend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stom</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naar</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er </a:t>
            </a:r>
            <a:r>
              <a:rPr lang="en-GB" sz="1200" i="1" kern="1200" dirty="0" err="1">
                <a:solidFill>
                  <a:schemeClr val="tx1"/>
                </a:solidFill>
                <a:effectLst/>
                <a:latin typeface="+mn-lt"/>
                <a:ea typeface="+mn-ea"/>
                <a:cs typeface="+mn-cs"/>
              </a:rPr>
              <a:t>dingen</a:t>
            </a:r>
            <a:r>
              <a:rPr lang="en-GB" sz="1200" i="1" kern="1200" dirty="0">
                <a:solidFill>
                  <a:schemeClr val="tx1"/>
                </a:solidFill>
                <a:effectLst/>
                <a:latin typeface="+mn-lt"/>
                <a:ea typeface="+mn-ea"/>
                <a:cs typeface="+mn-cs"/>
              </a:rPr>
              <a:t> die zo </a:t>
            </a:r>
            <a:r>
              <a:rPr lang="en-GB" sz="1200" i="1" kern="1200" dirty="0" err="1">
                <a:solidFill>
                  <a:schemeClr val="tx1"/>
                </a:solidFill>
                <a:effectLst/>
                <a:latin typeface="+mn-lt"/>
                <a:ea typeface="+mn-ea"/>
                <a:cs typeface="+mn-cs"/>
              </a:rPr>
              <a:t>fijn</a:t>
            </a:r>
            <a:r>
              <a:rPr lang="en-GB" sz="1200" i="1" kern="1200" dirty="0">
                <a:solidFill>
                  <a:schemeClr val="tx1"/>
                </a:solidFill>
                <a:effectLst/>
                <a:latin typeface="+mn-lt"/>
                <a:ea typeface="+mn-ea"/>
                <a:cs typeface="+mn-cs"/>
              </a:rPr>
              <a:t> of </a:t>
            </a:r>
            <a:r>
              <a:rPr lang="en-GB" sz="1200" i="1" kern="1200" dirty="0" err="1">
                <a:solidFill>
                  <a:schemeClr val="tx1"/>
                </a:solidFill>
                <a:effectLst/>
                <a:latin typeface="+mn-lt"/>
                <a:ea typeface="+mn-ea"/>
                <a:cs typeface="+mn-cs"/>
              </a:rPr>
              <a:t>leuk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waren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wilt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blijft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bestaan</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err="1">
                <a:solidFill>
                  <a:schemeClr val="tx1"/>
                </a:solidFill>
                <a:effectLst/>
                <a:latin typeface="+mn-lt"/>
                <a:ea typeface="+mn-ea"/>
                <a:cs typeface="+mn-cs"/>
              </a:rPr>
              <a:t>Vul</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antwoorden</a:t>
            </a:r>
            <a:r>
              <a:rPr lang="en-GB" sz="1200" i="1" kern="1200" dirty="0">
                <a:solidFill>
                  <a:schemeClr val="tx1"/>
                </a:solidFill>
                <a:effectLst/>
                <a:latin typeface="+mn-lt"/>
                <a:ea typeface="+mn-ea"/>
                <a:cs typeface="+mn-cs"/>
              </a:rPr>
              <a:t> in op je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bespreek</a:t>
            </a:r>
            <a:r>
              <a:rPr lang="en-GB" sz="1200" i="1" kern="1200" dirty="0">
                <a:solidFill>
                  <a:schemeClr val="tx1"/>
                </a:solidFill>
                <a:effectLst/>
                <a:latin typeface="+mn-lt"/>
                <a:ea typeface="+mn-ea"/>
                <a:cs typeface="+mn-cs"/>
              </a:rPr>
              <a:t> het </a:t>
            </a:r>
            <a:r>
              <a:rPr lang="en-GB" sz="1200" i="1" kern="1200" dirty="0" err="1">
                <a:solidFill>
                  <a:schemeClr val="tx1"/>
                </a:solidFill>
                <a:effectLst/>
                <a:latin typeface="+mn-lt"/>
                <a:ea typeface="+mn-ea"/>
                <a:cs typeface="+mn-cs"/>
              </a:rPr>
              <a:t>vervolgens</a:t>
            </a:r>
            <a:r>
              <a:rPr lang="en-GB" sz="1200" i="1"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groepjes</a:t>
            </a:r>
            <a:r>
              <a:rPr lang="en-GB" sz="1200" i="1" kern="1200" dirty="0">
                <a:solidFill>
                  <a:schemeClr val="tx1"/>
                </a:solidFill>
                <a:effectLst/>
                <a:latin typeface="+mn-lt"/>
                <a:ea typeface="+mn-ea"/>
                <a:cs typeface="+mn-cs"/>
              </a:rPr>
              <a:t> van </a:t>
            </a:r>
            <a:r>
              <a:rPr lang="en-GB" sz="1200" i="1" kern="1200" dirty="0" err="1">
                <a:solidFill>
                  <a:schemeClr val="tx1"/>
                </a:solidFill>
                <a:effectLst/>
                <a:latin typeface="+mn-lt"/>
                <a:ea typeface="+mn-ea"/>
                <a:cs typeface="+mn-cs"/>
              </a:rPr>
              <a:t>vier</a:t>
            </a:r>
            <a:r>
              <a:rPr lang="en-GB" sz="12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Nabespreking</a:t>
            </a:r>
            <a:r>
              <a:rPr lang="en-GB" sz="1200" b="1"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Wie </a:t>
            </a:r>
            <a:r>
              <a:rPr lang="en-GB" sz="1200" i="1" kern="1200" dirty="0" err="1">
                <a:solidFill>
                  <a:schemeClr val="tx1"/>
                </a:solidFill>
                <a:effectLst/>
                <a:latin typeface="+mn-lt"/>
                <a:ea typeface="+mn-ea"/>
                <a:cs typeface="+mn-cs"/>
              </a:rPr>
              <a:t>wil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hier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over </a:t>
            </a:r>
            <a:r>
              <a:rPr lang="en-GB" sz="1200" i="1" kern="1200" dirty="0" err="1">
                <a:solidFill>
                  <a:schemeClr val="tx1"/>
                </a:solidFill>
                <a:effectLst/>
                <a:latin typeface="+mn-lt"/>
                <a:ea typeface="+mn-ea"/>
                <a:cs typeface="+mn-cs"/>
              </a:rPr>
              <a:t>zeggen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Het is </a:t>
            </a:r>
            <a:r>
              <a:rPr lang="en-GB" sz="1200" i="1" kern="1200" dirty="0" err="1">
                <a:solidFill>
                  <a:schemeClr val="tx1"/>
                </a:solidFill>
                <a:effectLst/>
                <a:latin typeface="+mn-lt"/>
                <a:ea typeface="+mn-ea"/>
                <a:cs typeface="+mn-cs"/>
              </a:rPr>
              <a:t>fijn</a:t>
            </a:r>
            <a:r>
              <a:rPr lang="en-GB" sz="1200" i="1" kern="1200" dirty="0">
                <a:solidFill>
                  <a:schemeClr val="tx1"/>
                </a:solidFill>
                <a:effectLst/>
                <a:latin typeface="+mn-lt"/>
                <a:ea typeface="+mn-ea"/>
                <a:cs typeface="+mn-cs"/>
              </a:rPr>
              <a:t> is om te </a:t>
            </a:r>
            <a:r>
              <a:rPr lang="en-GB" sz="1200" i="1" kern="1200" dirty="0" err="1">
                <a:solidFill>
                  <a:schemeClr val="tx1"/>
                </a:solidFill>
                <a:effectLst/>
                <a:latin typeface="+mn-lt"/>
                <a:ea typeface="+mn-ea"/>
                <a:cs typeface="+mn-cs"/>
              </a:rPr>
              <a:t>merken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er </a:t>
            </a:r>
            <a:r>
              <a:rPr lang="en-GB" sz="1200" i="1" kern="1200" dirty="0" err="1">
                <a:solidFill>
                  <a:schemeClr val="tx1"/>
                </a:solidFill>
                <a:effectLst/>
                <a:latin typeface="+mn-lt"/>
                <a:ea typeface="+mn-ea"/>
                <a:cs typeface="+mn-cs"/>
              </a:rPr>
              <a:t>niet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alleen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negatieve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ervaringen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maar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positieve</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Het is </a:t>
            </a:r>
            <a:r>
              <a:rPr lang="en-GB" sz="1200" i="1" kern="1200" dirty="0" err="1">
                <a:solidFill>
                  <a:schemeClr val="tx1"/>
                </a:solidFill>
                <a:effectLst/>
                <a:latin typeface="+mn-lt"/>
                <a:ea typeface="+mn-ea"/>
                <a:cs typeface="+mn-cs"/>
              </a:rPr>
              <a:t>iets</a:t>
            </a:r>
            <a:r>
              <a:rPr lang="en-GB" sz="1200" i="1" kern="1200" dirty="0">
                <a:solidFill>
                  <a:schemeClr val="tx1"/>
                </a:solidFill>
                <a:effectLst/>
                <a:latin typeface="+mn-lt"/>
                <a:ea typeface="+mn-ea"/>
                <a:cs typeface="+mn-cs"/>
              </a:rPr>
              <a:t> om op te </a:t>
            </a:r>
            <a:r>
              <a:rPr lang="en-GB" sz="1200" i="1" kern="1200" dirty="0" err="1">
                <a:solidFill>
                  <a:schemeClr val="tx1"/>
                </a:solidFill>
                <a:effectLst/>
                <a:latin typeface="+mn-lt"/>
                <a:ea typeface="+mn-ea"/>
                <a:cs typeface="+mn-cs"/>
              </a:rPr>
              <a:t>letten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wat </a:t>
            </a:r>
            <a:r>
              <a:rPr lang="en-GB" sz="1200" i="1" kern="1200" dirty="0" err="1">
                <a:solidFill>
                  <a:schemeClr val="tx1"/>
                </a:solidFill>
                <a:effectLst/>
                <a:latin typeface="+mn-lt"/>
                <a:ea typeface="+mn-ea"/>
                <a:cs typeface="+mn-cs"/>
              </a:rPr>
              <a:t>goed</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behouden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blijft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6</a:t>
            </a:fld>
            <a:endParaRPr lang="nl-NL"/>
          </a:p>
        </p:txBody>
      </p:sp>
    </p:spTree>
    <p:extLst>
      <p:ext uri="{BB962C8B-B14F-4D97-AF65-F5344CB8AC3E}">
        <p14:creationId xmlns:p14="http://schemas.microsoft.com/office/powerpoint/2010/main" val="237037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en-GB" sz="1200" i="1" kern="1200" dirty="0">
                <a:solidFill>
                  <a:schemeClr val="tx1"/>
                </a:solidFill>
                <a:effectLst/>
                <a:latin typeface="+mn-lt"/>
                <a:ea typeface="+mn-ea"/>
                <a:cs typeface="+mn-cs"/>
              </a:rPr>
              <a:t> Het coronavirus </a:t>
            </a:r>
            <a:r>
              <a:rPr lang="en-GB" sz="1200" i="1" kern="1200" dirty="0" err="1">
                <a:solidFill>
                  <a:schemeClr val="tx1"/>
                </a:solidFill>
                <a:effectLst/>
                <a:latin typeface="+mn-lt"/>
                <a:ea typeface="+mn-ea"/>
                <a:cs typeface="+mn-cs"/>
              </a:rPr>
              <a:t>heeft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invloed</a:t>
            </a:r>
            <a:r>
              <a:rPr lang="en-GB" sz="1200" i="1" kern="1200" dirty="0">
                <a:solidFill>
                  <a:schemeClr val="tx1"/>
                </a:solidFill>
                <a:effectLst/>
                <a:latin typeface="+mn-lt"/>
                <a:ea typeface="+mn-ea"/>
                <a:cs typeface="+mn-cs"/>
              </a:rPr>
              <a:t> op </a:t>
            </a:r>
            <a:r>
              <a:rPr lang="en-GB" sz="1200" i="1" kern="1200" dirty="0" err="1">
                <a:solidFill>
                  <a:schemeClr val="tx1"/>
                </a:solidFill>
                <a:effectLst/>
                <a:latin typeface="+mn-lt"/>
                <a:ea typeface="+mn-ea"/>
                <a:cs typeface="+mn-cs"/>
              </a:rPr>
              <a:t>situatie</a:t>
            </a:r>
            <a:r>
              <a:rPr lang="en-GB" sz="1200" i="1" kern="1200" dirty="0">
                <a:solidFill>
                  <a:schemeClr val="tx1"/>
                </a:solidFill>
                <a:effectLst/>
                <a:latin typeface="+mn-lt"/>
                <a:ea typeface="+mn-ea"/>
                <a:cs typeface="+mn-cs"/>
              </a:rPr>
              <a:t> van leerlingen. </a:t>
            </a:r>
            <a:r>
              <a:rPr lang="en-GB" sz="1200" i="1" kern="1200" dirty="0" err="1">
                <a:solidFill>
                  <a:schemeClr val="tx1"/>
                </a:solidFill>
                <a:effectLst/>
                <a:latin typeface="+mn-lt"/>
                <a:ea typeface="+mn-ea"/>
                <a:cs typeface="+mn-cs"/>
              </a:rPr>
              <a:t>Daar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willen</a:t>
            </a:r>
            <a:r>
              <a:rPr lang="en-GB" sz="1200" i="1" kern="1200" dirty="0">
                <a:solidFill>
                  <a:schemeClr val="tx1"/>
                </a:solidFill>
                <a:effectLst/>
                <a:latin typeface="+mn-lt"/>
                <a:ea typeface="+mn-ea"/>
                <a:cs typeface="+mn-cs"/>
              </a:rPr>
              <a:t> we nu </a:t>
            </a:r>
            <a:r>
              <a:rPr lang="en-GB" sz="1200" i="1" kern="1200" dirty="0" err="1">
                <a:solidFill>
                  <a:schemeClr val="tx1"/>
                </a:solidFill>
                <a:effectLst/>
                <a:latin typeface="+mn-lt"/>
                <a:ea typeface="+mn-ea"/>
                <a:cs typeface="+mn-cs"/>
              </a:rPr>
              <a:t>nog</a:t>
            </a:r>
            <a:r>
              <a:rPr lang="en-GB" sz="1200" i="1" kern="1200" dirty="0">
                <a:solidFill>
                  <a:schemeClr val="tx1"/>
                </a:solidFill>
                <a:effectLst/>
                <a:latin typeface="+mn-lt"/>
                <a:ea typeface="+mn-ea"/>
                <a:cs typeface="+mn-cs"/>
              </a:rPr>
              <a:t> even </a:t>
            </a:r>
            <a:r>
              <a:rPr lang="en-GB" sz="1200" i="1" kern="1200" dirty="0" err="1">
                <a:solidFill>
                  <a:schemeClr val="tx1"/>
                </a:solidFill>
                <a:effectLst/>
                <a:latin typeface="+mn-lt"/>
                <a:ea typeface="+mn-ea"/>
                <a:cs typeface="+mn-cs"/>
              </a:rPr>
              <a:t>bij</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stilstaan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coronacrisis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zorgt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ervoor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dat</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als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jongere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geen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leuk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leven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meer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hebt</a:t>
            </a:r>
            <a:r>
              <a:rPr lang="en-GB" sz="1200" i="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Schrijf</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eerst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kort</a:t>
            </a:r>
            <a:r>
              <a:rPr lang="en-GB" sz="1200" i="1" kern="1200" dirty="0">
                <a:solidFill>
                  <a:schemeClr val="tx1"/>
                </a:solidFill>
                <a:effectLst/>
                <a:latin typeface="+mn-lt"/>
                <a:ea typeface="+mn-ea"/>
                <a:cs typeface="+mn-cs"/>
              </a:rPr>
              <a:t> op je </a:t>
            </a:r>
            <a:r>
              <a:rPr lang="en-GB" sz="1200" i="1" kern="1200" dirty="0" err="1">
                <a:solidFill>
                  <a:schemeClr val="tx1"/>
                </a:solidFill>
                <a:effectLst/>
                <a:latin typeface="+mn-lt"/>
                <a:ea typeface="+mn-ea"/>
                <a:cs typeface="+mn-cs"/>
              </a:rPr>
              <a:t>werkblad</a:t>
            </a:r>
            <a:r>
              <a:rPr lang="en-GB" sz="1200" i="1" kern="1200" dirty="0">
                <a:solidFill>
                  <a:schemeClr val="tx1"/>
                </a:solidFill>
                <a:effectLst/>
                <a:latin typeface="+mn-lt"/>
                <a:ea typeface="+mn-ea"/>
                <a:cs typeface="+mn-cs"/>
              </a:rPr>
              <a:t> wat </a:t>
            </a:r>
            <a:r>
              <a:rPr lang="en-GB" sz="1200" i="1" kern="1200" dirty="0" err="1">
                <a:solidFill>
                  <a:schemeClr val="tx1"/>
                </a:solidFill>
                <a:effectLst/>
                <a:latin typeface="+mn-lt"/>
                <a:ea typeface="+mn-ea"/>
                <a:cs typeface="+mn-cs"/>
              </a:rPr>
              <a:t>argumenten</a:t>
            </a:r>
            <a:r>
              <a:rPr lang="en-GB" sz="1200" i="1" kern="1200" dirty="0">
                <a:solidFill>
                  <a:schemeClr val="tx1"/>
                </a:solidFill>
                <a:effectLst/>
                <a:latin typeface="+mn-lt"/>
                <a:ea typeface="+mn-ea"/>
                <a:cs typeface="+mn-cs"/>
              </a:rPr>
              <a:t> op. Die </a:t>
            </a:r>
            <a:r>
              <a:rPr lang="en-GB" sz="1200" i="1" kern="1200" dirty="0" err="1">
                <a:solidFill>
                  <a:schemeClr val="tx1"/>
                </a:solidFill>
                <a:effectLst/>
                <a:latin typeface="+mn-lt"/>
                <a:ea typeface="+mn-ea"/>
                <a:cs typeface="+mn-cs"/>
              </a:rPr>
              <a:t>kunnen</a:t>
            </a:r>
            <a:r>
              <a:rPr lang="en-GB" sz="1200" i="1" kern="1200" dirty="0">
                <a:solidFill>
                  <a:schemeClr val="tx1"/>
                </a:solidFill>
                <a:effectLst/>
                <a:latin typeface="+mn-lt"/>
                <a:ea typeface="+mn-ea"/>
                <a:cs typeface="+mn-cs"/>
              </a:rPr>
              <a:t> voor en </a:t>
            </a:r>
            <a:r>
              <a:rPr lang="en-GB" sz="1200" i="1" kern="1200" dirty="0" err="1">
                <a:solidFill>
                  <a:schemeClr val="tx1"/>
                </a:solidFill>
                <a:effectLst/>
                <a:latin typeface="+mn-lt"/>
                <a:ea typeface="+mn-ea"/>
                <a:cs typeface="+mn-cs"/>
              </a:rPr>
              <a:t>tegen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p>
          <a:p>
            <a:r>
              <a:rPr lang="en-GB" sz="1200" i="1" kern="1200" dirty="0" err="1">
                <a:solidFill>
                  <a:schemeClr val="tx1"/>
                </a:solidFill>
                <a:effectLst/>
                <a:latin typeface="+mn-lt"/>
                <a:ea typeface="+mn-ea"/>
                <a:cs typeface="+mn-cs"/>
              </a:rPr>
              <a:t>Wissel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daarna</a:t>
            </a:r>
            <a:r>
              <a:rPr lang="en-GB" sz="1200" i="1" kern="1200" dirty="0">
                <a:solidFill>
                  <a:schemeClr val="tx1"/>
                </a:solidFill>
                <a:effectLst/>
                <a:latin typeface="+mn-lt"/>
                <a:ea typeface="+mn-ea"/>
                <a:cs typeface="+mn-cs"/>
              </a:rPr>
              <a:t> in je </a:t>
            </a:r>
            <a:r>
              <a:rPr lang="en-GB" sz="1200" i="1" kern="1200" dirty="0" err="1">
                <a:solidFill>
                  <a:schemeClr val="tx1"/>
                </a:solidFill>
                <a:effectLst/>
                <a:latin typeface="+mn-lt"/>
                <a:ea typeface="+mn-ea"/>
                <a:cs typeface="+mn-cs"/>
              </a:rPr>
              <a:t>groepje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wat je </a:t>
            </a:r>
            <a:r>
              <a:rPr lang="en-GB" sz="1200" i="1" kern="1200" dirty="0" err="1">
                <a:solidFill>
                  <a:schemeClr val="tx1"/>
                </a:solidFill>
                <a:effectLst/>
                <a:latin typeface="+mn-lt"/>
                <a:ea typeface="+mn-ea"/>
                <a:cs typeface="+mn-cs"/>
              </a:rPr>
              <a:t>argumenten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zijn</a:t>
            </a:r>
            <a:r>
              <a:rPr lang="en-GB" sz="1200" i="1" kern="1200" dirty="0">
                <a:solidFill>
                  <a:schemeClr val="tx1"/>
                </a:solidFill>
                <a:effectLst/>
                <a:latin typeface="+mn-lt"/>
                <a:ea typeface="+mn-ea"/>
                <a:cs typeface="+mn-cs"/>
              </a:rPr>
              <a:t>. </a:t>
            </a:r>
          </a:p>
          <a:p>
            <a:endParaRPr lang="en-GB" sz="1200" i="1" kern="1200" dirty="0">
              <a:solidFill>
                <a:schemeClr val="tx1"/>
              </a:solidFill>
              <a:effectLst/>
              <a:latin typeface="+mn-lt"/>
              <a:ea typeface="+mn-ea"/>
              <a:cs typeface="+mn-cs"/>
            </a:endParaRPr>
          </a:p>
          <a:p>
            <a:r>
              <a:rPr lang="en-GB" sz="1200" b="1" i="0" kern="1200" dirty="0" err="1">
                <a:solidFill>
                  <a:schemeClr val="tx1"/>
                </a:solidFill>
                <a:effectLst/>
                <a:latin typeface="+mn-lt"/>
                <a:ea typeface="+mn-ea"/>
                <a:cs typeface="+mn-cs"/>
              </a:rPr>
              <a:t>Nabespreking</a:t>
            </a: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Wat </a:t>
            </a:r>
            <a:r>
              <a:rPr lang="en-GB" sz="1200" i="1" kern="1200" dirty="0" err="1">
                <a:solidFill>
                  <a:schemeClr val="tx1"/>
                </a:solidFill>
                <a:effectLst/>
                <a:latin typeface="+mn-lt"/>
                <a:ea typeface="+mn-ea"/>
                <a:cs typeface="+mn-cs"/>
              </a:rPr>
              <a:t>zou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zeggen</a:t>
            </a:r>
            <a:r>
              <a:rPr lang="en-GB" sz="1200" i="1" kern="1200" dirty="0">
                <a:solidFill>
                  <a:schemeClr val="tx1"/>
                </a:solidFill>
                <a:effectLst/>
                <a:latin typeface="+mn-lt"/>
                <a:ea typeface="+mn-ea"/>
                <a:cs typeface="+mn-cs"/>
              </a:rPr>
              <a:t> die het </a:t>
            </a:r>
            <a:r>
              <a:rPr lang="en-GB" sz="1200" i="1" kern="1200" dirty="0" err="1">
                <a:solidFill>
                  <a:schemeClr val="tx1"/>
                </a:solidFill>
                <a:effectLst/>
                <a:latin typeface="+mn-lt"/>
                <a:ea typeface="+mn-ea"/>
                <a:cs typeface="+mn-cs"/>
              </a:rPr>
              <a:t>hiermee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eens</a:t>
            </a:r>
            <a:r>
              <a:rPr lang="en-GB" sz="1200" i="1" kern="1200" dirty="0">
                <a:solidFill>
                  <a:schemeClr val="tx1"/>
                </a:solidFill>
                <a:effectLst/>
                <a:latin typeface="+mn-lt"/>
                <a:ea typeface="+mn-ea"/>
                <a:cs typeface="+mn-cs"/>
              </a:rPr>
              <a:t> is?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Wat </a:t>
            </a:r>
            <a:r>
              <a:rPr lang="en-GB" sz="1200" i="1" kern="1200" dirty="0" err="1">
                <a:solidFill>
                  <a:schemeClr val="tx1"/>
                </a:solidFill>
                <a:effectLst/>
                <a:latin typeface="+mn-lt"/>
                <a:ea typeface="+mn-ea"/>
                <a:cs typeface="+mn-cs"/>
              </a:rPr>
              <a:t>zou</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iemand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zeggen</a:t>
            </a:r>
            <a:r>
              <a:rPr lang="en-GB" sz="1200" i="1" kern="1200" dirty="0">
                <a:solidFill>
                  <a:schemeClr val="tx1"/>
                </a:solidFill>
                <a:effectLst/>
                <a:latin typeface="+mn-lt"/>
                <a:ea typeface="+mn-ea"/>
                <a:cs typeface="+mn-cs"/>
              </a:rPr>
              <a:t> die het </a:t>
            </a:r>
            <a:r>
              <a:rPr lang="en-GB" sz="1200" i="1" kern="1200" dirty="0" err="1">
                <a:solidFill>
                  <a:schemeClr val="tx1"/>
                </a:solidFill>
                <a:effectLst/>
                <a:latin typeface="+mn-lt"/>
                <a:ea typeface="+mn-ea"/>
                <a:cs typeface="+mn-cs"/>
              </a:rPr>
              <a:t>hiermee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oneens</a:t>
            </a:r>
            <a:r>
              <a:rPr lang="en-GB" sz="1200" i="1" kern="1200" dirty="0">
                <a:solidFill>
                  <a:schemeClr val="tx1"/>
                </a:solidFill>
                <a:effectLst/>
                <a:latin typeface="+mn-lt"/>
                <a:ea typeface="+mn-ea"/>
                <a:cs typeface="+mn-cs"/>
              </a:rPr>
              <a:t> is?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err="1">
                <a:solidFill>
                  <a:schemeClr val="tx1"/>
                </a:solidFill>
                <a:effectLst/>
                <a:latin typeface="+mn-lt"/>
                <a:ea typeface="+mn-ea"/>
                <a:cs typeface="+mn-cs"/>
              </a:rPr>
              <a:t>Afrondende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vraag</a:t>
            </a:r>
            <a:r>
              <a:rPr lang="en-GB" sz="1200" i="1" kern="1200" dirty="0">
                <a:solidFill>
                  <a:schemeClr val="tx1"/>
                </a:solidFill>
                <a:effectLst/>
                <a:latin typeface="+mn-lt"/>
                <a:ea typeface="+mn-ea"/>
                <a:cs typeface="+mn-cs"/>
              </a:rPr>
              <a:t>: Wat </a:t>
            </a:r>
            <a:r>
              <a:rPr lang="en-GB" sz="1200" i="1" kern="1200" dirty="0" err="1">
                <a:solidFill>
                  <a:schemeClr val="tx1"/>
                </a:solidFill>
                <a:effectLst/>
                <a:latin typeface="+mn-lt"/>
                <a:ea typeface="+mn-ea"/>
                <a:cs typeface="+mn-cs"/>
              </a:rPr>
              <a:t>denk</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zelf</a:t>
            </a:r>
            <a:r>
              <a:rPr lang="en-GB" sz="1200" i="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b="1" dirty="0">
                <a:effectLst/>
                <a:latin typeface="Verdana" panose="020B0604030504040204" pitchFamily="34" charset="0"/>
                <a:ea typeface="Calibri" panose="020F0502020204030204" pitchFamily="34" charset="0"/>
                <a:cs typeface="Arial" panose="020B0604020202020204" pitchFamily="34" charset="0"/>
              </a:rPr>
              <a:t>Extra docenteninformatie</a:t>
            </a:r>
            <a:r>
              <a:rPr lang="nl-NL" sz="1800" dirty="0">
                <a:effectLst/>
                <a:latin typeface="Verdana" panose="020B0604030504040204" pitchFamily="34" charset="0"/>
                <a:ea typeface="Calibri" panose="020F0502020204030204" pitchFamily="34" charset="0"/>
                <a:cs typeface="Arial" panose="020B0604020202020204" pitchFamily="34" charset="0"/>
              </a:rPr>
              <a:t>: De nabespreking kan je ook dynamischer maken door de leerlingen die het eens zijn aan de ene kant van het klaslokaal te laten gaan staan en degene die het er niet mee eens zijn aan de andere kant. </a:t>
            </a:r>
          </a:p>
          <a:p>
            <a:endParaRPr lang="en-GB" sz="1200" b="1" i="1" kern="1200" dirty="0">
              <a:solidFill>
                <a:schemeClr val="tx1"/>
              </a:solidFill>
              <a:effectLst/>
              <a:latin typeface="+mn-lt"/>
              <a:ea typeface="+mn-ea"/>
              <a:cs typeface="+mn-cs"/>
            </a:endParaRPr>
          </a:p>
          <a:p>
            <a:r>
              <a:rPr lang="en-GB" sz="1200" b="1" i="1" kern="1200" dirty="0" err="1">
                <a:solidFill>
                  <a:schemeClr val="tx1"/>
                </a:solidFill>
                <a:effectLst/>
                <a:latin typeface="+mn-lt"/>
                <a:ea typeface="+mn-ea"/>
                <a:cs typeface="+mn-cs"/>
              </a:rPr>
              <a:t>Afsluiting</a:t>
            </a:r>
            <a:r>
              <a:rPr lang="en-GB" sz="1200" b="1" i="1" kern="1200" dirty="0">
                <a:solidFill>
                  <a:schemeClr val="tx1"/>
                </a:solidFill>
                <a:effectLst/>
                <a:latin typeface="+mn-lt"/>
                <a:ea typeface="+mn-ea"/>
                <a:cs typeface="+mn-cs"/>
              </a:rPr>
              <a:t> van les:</a:t>
            </a:r>
          </a:p>
          <a:p>
            <a:r>
              <a:rPr lang="en-GB" sz="1200" i="1" kern="1200" dirty="0">
                <a:solidFill>
                  <a:schemeClr val="tx1"/>
                </a:solidFill>
                <a:effectLst/>
                <a:latin typeface="+mn-lt"/>
                <a:ea typeface="+mn-ea"/>
                <a:cs typeface="+mn-cs"/>
              </a:rPr>
              <a:t>We </a:t>
            </a:r>
            <a:r>
              <a:rPr lang="en-GB" sz="1200" i="1" kern="1200" dirty="0" err="1">
                <a:solidFill>
                  <a:schemeClr val="tx1"/>
                </a:solidFill>
                <a:effectLst/>
                <a:latin typeface="+mn-lt"/>
                <a:ea typeface="+mn-ea"/>
                <a:cs typeface="+mn-cs"/>
              </a:rPr>
              <a:t>ronden</a:t>
            </a:r>
            <a:r>
              <a:rPr lang="en-GB" sz="1200" i="1" kern="1200" dirty="0">
                <a:solidFill>
                  <a:schemeClr val="tx1"/>
                </a:solidFill>
                <a:effectLst/>
                <a:latin typeface="+mn-lt"/>
                <a:ea typeface="+mn-ea"/>
                <a:cs typeface="+mn-cs"/>
              </a:rPr>
              <a:t> nu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les </a:t>
            </a:r>
            <a:r>
              <a:rPr lang="en-GB" sz="1200" i="1" kern="1200" dirty="0" err="1">
                <a:solidFill>
                  <a:schemeClr val="tx1"/>
                </a:solidFill>
                <a:effectLst/>
                <a:latin typeface="+mn-lt"/>
                <a:ea typeface="+mn-ea"/>
                <a:cs typeface="+mn-cs"/>
              </a:rPr>
              <a:t>af</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De </a:t>
            </a:r>
            <a:r>
              <a:rPr lang="en-GB" sz="1200" i="1" kern="1200" dirty="0" err="1">
                <a:solidFill>
                  <a:schemeClr val="tx1"/>
                </a:solidFill>
                <a:effectLst/>
                <a:latin typeface="+mn-lt"/>
                <a:ea typeface="+mn-ea"/>
                <a:cs typeface="+mn-cs"/>
              </a:rPr>
              <a:t>coronatijd</a:t>
            </a:r>
            <a:r>
              <a:rPr lang="en-GB" sz="1200" i="1" kern="1200" dirty="0">
                <a:solidFill>
                  <a:schemeClr val="tx1"/>
                </a:solidFill>
                <a:effectLst/>
                <a:latin typeface="+mn-lt"/>
                <a:ea typeface="+mn-ea"/>
                <a:cs typeface="+mn-cs"/>
              </a:rPr>
              <a:t> is </a:t>
            </a:r>
            <a:r>
              <a:rPr lang="en-GB" sz="1200" i="1" kern="1200" dirty="0" err="1">
                <a:solidFill>
                  <a:schemeClr val="tx1"/>
                </a:solidFill>
                <a:effectLst/>
                <a:latin typeface="+mn-lt"/>
                <a:ea typeface="+mn-ea"/>
                <a:cs typeface="+mn-cs"/>
              </a:rPr>
              <a:t>geen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makkelijke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voor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leerlingen</a:t>
            </a:r>
            <a:r>
              <a:rPr lang="en-GB" sz="1200" i="1"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En het effect is voor </a:t>
            </a:r>
            <a:r>
              <a:rPr lang="en-GB" sz="1200" i="1" kern="1200" dirty="0" err="1">
                <a:solidFill>
                  <a:schemeClr val="tx1"/>
                </a:solidFill>
                <a:effectLst/>
                <a:latin typeface="+mn-lt"/>
                <a:ea typeface="+mn-ea"/>
                <a:cs typeface="+mn-cs"/>
              </a:rPr>
              <a:t>iedereen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verschillend</a:t>
            </a:r>
            <a:r>
              <a:rPr lang="en-GB" sz="1200" i="1" kern="1200" dirty="0">
                <a:solidFill>
                  <a:schemeClr val="tx1"/>
                </a:solidFill>
                <a:effectLst/>
                <a:latin typeface="+mn-lt"/>
                <a:ea typeface="+mn-ea"/>
                <a:cs typeface="+mn-cs"/>
              </a:rPr>
              <a:t>.</a:t>
            </a:r>
          </a:p>
          <a:p>
            <a:r>
              <a:rPr lang="en-GB" sz="1200" i="1" kern="1200" dirty="0">
                <a:solidFill>
                  <a:schemeClr val="tx1"/>
                </a:solidFill>
                <a:effectLst/>
                <a:latin typeface="+mn-lt"/>
                <a:ea typeface="+mn-ea"/>
                <a:cs typeface="+mn-cs"/>
              </a:rPr>
              <a:t>En </a:t>
            </a:r>
            <a:r>
              <a:rPr lang="en-GB" sz="1200" i="1" kern="1200" dirty="0" err="1">
                <a:solidFill>
                  <a:schemeClr val="tx1"/>
                </a:solidFill>
                <a:effectLst/>
                <a:latin typeface="+mn-lt"/>
                <a:ea typeface="+mn-ea"/>
                <a:cs typeface="+mn-cs"/>
              </a:rPr>
              <a:t>uit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deze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lastige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tijd</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kun</a:t>
            </a:r>
            <a:r>
              <a:rPr lang="en-GB" sz="1200" i="1" kern="1200" dirty="0">
                <a:solidFill>
                  <a:schemeClr val="tx1"/>
                </a:solidFill>
                <a:effectLst/>
                <a:latin typeface="+mn-lt"/>
                <a:ea typeface="+mn-ea"/>
                <a:cs typeface="+mn-cs"/>
              </a:rPr>
              <a:t> je </a:t>
            </a:r>
            <a:r>
              <a:rPr lang="en-GB" sz="1200" i="1" kern="1200" dirty="0" err="1">
                <a:solidFill>
                  <a:schemeClr val="tx1"/>
                </a:solidFill>
                <a:effectLst/>
                <a:latin typeface="+mn-lt"/>
                <a:ea typeface="+mn-ea"/>
                <a:cs typeface="+mn-cs"/>
              </a:rPr>
              <a:t>soms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ook</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positieve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punten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halen</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We </a:t>
            </a:r>
            <a:r>
              <a:rPr lang="en-GB" sz="1200" i="1" kern="1200" dirty="0" err="1">
                <a:solidFill>
                  <a:schemeClr val="tx1"/>
                </a:solidFill>
                <a:effectLst/>
                <a:latin typeface="+mn-lt"/>
                <a:ea typeface="+mn-ea"/>
                <a:cs typeface="+mn-cs"/>
              </a:rPr>
              <a:t>gaan</a:t>
            </a:r>
            <a:r>
              <a:rPr lang="en-GB" sz="1200" i="1" kern="1200" dirty="0">
                <a:solidFill>
                  <a:schemeClr val="tx1"/>
                </a:solidFill>
                <a:effectLst/>
                <a:latin typeface="+mn-lt"/>
                <a:ea typeface="+mn-ea"/>
                <a:cs typeface="+mn-cs"/>
              </a:rPr>
              <a:t> nu </a:t>
            </a:r>
            <a:r>
              <a:rPr lang="en-GB" sz="1200" i="1" kern="1200" dirty="0" err="1">
                <a:solidFill>
                  <a:schemeClr val="tx1"/>
                </a:solidFill>
                <a:effectLst/>
                <a:latin typeface="+mn-lt"/>
                <a:ea typeface="+mn-ea"/>
                <a:cs typeface="+mn-cs"/>
              </a:rPr>
              <a:t>kijken</a:t>
            </a:r>
            <a:r>
              <a:rPr lang="en-GB" sz="1200" i="1" kern="1200" dirty="0">
                <a:solidFill>
                  <a:schemeClr val="tx1"/>
                </a:solidFill>
                <a:effectLst/>
                <a:latin typeface="+mn-lt"/>
                <a:ea typeface="+mn-ea"/>
                <a:cs typeface="+mn-cs"/>
              </a:rPr>
              <a:t> hoe je brein met stress </a:t>
            </a:r>
            <a:r>
              <a:rPr lang="en-GB" sz="1200" i="1" kern="1200" dirty="0" err="1">
                <a:solidFill>
                  <a:schemeClr val="tx1"/>
                </a:solidFill>
                <a:effectLst/>
                <a:latin typeface="+mn-lt"/>
                <a:ea typeface="+mn-ea"/>
                <a:cs typeface="+mn-cs"/>
              </a:rPr>
              <a:t>omgaat</a:t>
            </a:r>
            <a:r>
              <a:rPr lang="en-GB" sz="1200" i="1" kern="1200" dirty="0">
                <a:solidFill>
                  <a:schemeClr val="tx1"/>
                </a:solidFill>
                <a:effectLst/>
                <a:latin typeface="+mn-lt"/>
                <a:ea typeface="+mn-ea"/>
                <a:cs typeface="+mn-cs"/>
              </a:rPr>
              <a:t>. </a:t>
            </a:r>
          </a:p>
          <a:p>
            <a:endParaRPr lang="en-GB" sz="1200" i="1" kern="1200" dirty="0">
              <a:solidFill>
                <a:schemeClr val="tx1"/>
              </a:solidFill>
              <a:effectLst/>
              <a:latin typeface="+mn-lt"/>
              <a:ea typeface="+mn-ea"/>
              <a:cs typeface="+mn-cs"/>
            </a:endParaRPr>
          </a:p>
          <a:p>
            <a:pPr>
              <a:lnSpc>
                <a:spcPct val="107000"/>
              </a:lnSpc>
              <a:spcAft>
                <a:spcPts val="800"/>
              </a:spcAft>
            </a:pPr>
            <a:r>
              <a:rPr lang="nl-NL" sz="1800" b="1" dirty="0">
                <a:effectLst/>
                <a:latin typeface="Verdana" panose="020B0604030504040204" pitchFamily="34" charset="0"/>
                <a:ea typeface="Calibri" panose="020F0502020204030204" pitchFamily="34" charset="0"/>
                <a:cs typeface="Arial" panose="020B0604020202020204" pitchFamily="34" charset="0"/>
              </a:rPr>
              <a:t>Extra docenteninformatie </a:t>
            </a:r>
            <a:r>
              <a:rPr lang="nl-NL" sz="1800" dirty="0">
                <a:effectLst/>
                <a:latin typeface="Verdana" panose="020B0604030504040204" pitchFamily="34" charset="0"/>
                <a:ea typeface="Calibri" panose="020F0502020204030204" pitchFamily="34" charset="0"/>
                <a:cs typeface="Arial" panose="020B0604020202020204" pitchFamily="34" charset="0"/>
              </a:rPr>
              <a:t>Hier kan het gesprek ook verbreed worden naar de maatschappelijke effecten van de coronacrisis. </a:t>
            </a:r>
          </a:p>
          <a:p>
            <a:pPr>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Kunnen jullie bedenken wat de grotere effecten zijn van de coronacrisis?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Bijvoorbeeld: Wat is er nu goed geweest voor Nederland of de wereld?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Wat is er nu negatief geweest voor Nederland of de wereld?</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18AC57A1-B54D-4B0C-BFD3-8190F94E1356}" type="slidenum">
              <a:rPr lang="nl-NL" smtClean="0"/>
              <a:t>7</a:t>
            </a:fld>
            <a:endParaRPr lang="nl-NL"/>
          </a:p>
        </p:txBody>
      </p:sp>
    </p:spTree>
    <p:extLst>
      <p:ext uri="{BB962C8B-B14F-4D97-AF65-F5344CB8AC3E}">
        <p14:creationId xmlns:p14="http://schemas.microsoft.com/office/powerpoint/2010/main" val="2284152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u="sng" dirty="0">
                <a:effectLst/>
                <a:latin typeface="Verdana" panose="020B0604030504040204" pitchFamily="34" charset="0"/>
                <a:ea typeface="Calibri" panose="020F0502020204030204" pitchFamily="34" charset="0"/>
                <a:cs typeface="Arial" panose="020B0604020202020204" pitchFamily="34" charset="0"/>
              </a:rPr>
              <a:t>Hoofddoel les 2</a:t>
            </a:r>
            <a:r>
              <a:rPr lang="nl-NL" sz="1800" u="sng" dirty="0">
                <a:effectLst/>
                <a:latin typeface="Verdana" panose="020B0604030504040204" pitchFamily="34" charset="0"/>
                <a:ea typeface="Calibri" panose="020F0502020204030204" pitchFamily="34" charset="0"/>
                <a:cs typeface="Arial" panose="020B0604020202020204" pitchFamily="34" charset="0"/>
              </a:rPr>
              <a:t>:</a:t>
            </a:r>
            <a:r>
              <a:rPr lang="nl-NL" sz="1800" dirty="0">
                <a:effectLst/>
                <a:latin typeface="Verdana" panose="020B0604030504040204" pitchFamily="34" charset="0"/>
                <a:ea typeface="Calibri" panose="020F0502020204030204" pitchFamily="34" charset="0"/>
                <a:cs typeface="Arial" panose="020B0604020202020204" pitchFamily="34" charset="0"/>
              </a:rPr>
              <a:t> </a:t>
            </a:r>
          </a:p>
          <a:p>
            <a:pPr>
              <a:lnSpc>
                <a:spcPct val="107000"/>
              </a:lnSpc>
              <a:spcAft>
                <a:spcPts val="800"/>
              </a:spcAft>
            </a:pPr>
            <a:r>
              <a:rPr lang="nl-NL" sz="1800" dirty="0">
                <a:effectLst/>
                <a:latin typeface="Verdana" panose="020B0604030504040204" pitchFamily="34" charset="0"/>
                <a:ea typeface="Calibri" panose="020F0502020204030204" pitchFamily="34" charset="0"/>
                <a:cs typeface="Arial" panose="020B0604020202020204" pitchFamily="34" charset="0"/>
              </a:rPr>
              <a:t>De leerlingen krijgen inzicht in de werking van het brein en begrijpen hoe stress dit beïnvloedt.  </a:t>
            </a:r>
          </a:p>
          <a:p>
            <a:endParaRPr lang="nl-NL" dirty="0"/>
          </a:p>
        </p:txBody>
      </p:sp>
      <p:sp>
        <p:nvSpPr>
          <p:cNvPr id="4" name="Tijdelijke aanduiding voor dianummer 3"/>
          <p:cNvSpPr>
            <a:spLocks noGrp="1"/>
          </p:cNvSpPr>
          <p:nvPr>
            <p:ph type="sldNum" sz="quarter" idx="5"/>
          </p:nvPr>
        </p:nvSpPr>
        <p:spPr/>
        <p:txBody>
          <a:bodyPr/>
          <a:lstStyle/>
          <a:p>
            <a:fld id="{18AC57A1-B54D-4B0C-BFD3-8190F94E1356}" type="slidenum">
              <a:rPr lang="nl-NL" smtClean="0"/>
              <a:t>8</a:t>
            </a:fld>
            <a:endParaRPr lang="nl-NL"/>
          </a:p>
        </p:txBody>
      </p:sp>
    </p:spTree>
    <p:extLst>
      <p:ext uri="{BB962C8B-B14F-4D97-AF65-F5344CB8AC3E}">
        <p14:creationId xmlns:p14="http://schemas.microsoft.com/office/powerpoint/2010/main" val="58766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a:lnSpc>
                <a:spcPct val="107000"/>
              </a:lnSpc>
            </a:pPr>
            <a:r>
              <a:rPr lang="nl-NL" sz="1800" b="1" i="0" dirty="0">
                <a:solidFill>
                  <a:srgbClr val="00B050"/>
                </a:solidFill>
                <a:effectLst/>
                <a:latin typeface="Verdana" panose="020B0604030504040204" pitchFamily="34" charset="0"/>
                <a:ea typeface="Calibri" panose="020F0502020204030204" pitchFamily="34" charset="0"/>
                <a:cs typeface="Arial" panose="020B0604020202020204" pitchFamily="34" charset="0"/>
              </a:rPr>
              <a:t>Intro: </a:t>
            </a: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De vorige les ging over dat jongeren in de leeftijdsfase relatief veel stress hebben, en dat dit door de coronacrisis nog erger is geworden. </a:t>
            </a:r>
          </a:p>
          <a:p>
            <a:pPr marL="457200">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Deze les gaan we in op hoe het komt dat stress zoveel invloed heeft. </a:t>
            </a:r>
          </a:p>
          <a:p>
            <a:pPr marL="457200">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We gaan het hebben over de werking van je brein en over het effect van stress daarop. </a:t>
            </a:r>
          </a:p>
          <a:p>
            <a:pPr marL="457200">
              <a:lnSpc>
                <a:spcPct val="107000"/>
              </a:lnSpc>
              <a:spcAft>
                <a:spcPts val="800"/>
              </a:spcAft>
            </a:pPr>
            <a:r>
              <a:rPr lang="nl-NL" sz="1800" i="1" dirty="0">
                <a:solidFill>
                  <a:srgbClr val="00B050"/>
                </a:solidFill>
                <a:effectLst/>
                <a:latin typeface="Verdana" panose="020B0604030504040204" pitchFamily="34" charset="0"/>
                <a:ea typeface="Calibri" panose="020F0502020204030204" pitchFamily="34" charset="0"/>
                <a:cs typeface="Arial" panose="020B0604020202020204" pitchFamily="34" charset="0"/>
              </a:rPr>
              <a:t>We gaan nu eerste de film bekijken.</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18AC57A1-B54D-4B0C-BFD3-8190F94E1356}" type="slidenum">
              <a:rPr lang="nl-NL" smtClean="0"/>
              <a:t>9</a:t>
            </a:fld>
            <a:endParaRPr lang="nl-NL"/>
          </a:p>
        </p:txBody>
      </p:sp>
    </p:spTree>
    <p:extLst>
      <p:ext uri="{BB962C8B-B14F-4D97-AF65-F5344CB8AC3E}">
        <p14:creationId xmlns:p14="http://schemas.microsoft.com/office/powerpoint/2010/main" val="588391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FD5EDD-BC71-E340-977E-D753849DBD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16982" y="4714240"/>
            <a:ext cx="3675017" cy="2143759"/>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1B6C3FFD-6116-5944-8D17-FE621AA528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7329" y="6308809"/>
            <a:ext cx="638676" cy="241133"/>
          </a:xfrm>
          <a:prstGeom prst="rect">
            <a:avLst/>
          </a:prstGeom>
        </p:spPr>
      </p:pic>
    </p:spTree>
    <p:extLst>
      <p:ext uri="{BB962C8B-B14F-4D97-AF65-F5344CB8AC3E}">
        <p14:creationId xmlns:p14="http://schemas.microsoft.com/office/powerpoint/2010/main" val="154857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FF22D4C-8260-8640-98B5-43AD3FFF61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16983" y="4714240"/>
            <a:ext cx="3675015" cy="2143759"/>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FEE85405-08C2-E844-9B09-2CB59528C7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7329" y="6308809"/>
            <a:ext cx="684295" cy="241133"/>
          </a:xfrm>
          <a:prstGeom prst="rect">
            <a:avLst/>
          </a:prstGeom>
        </p:spPr>
      </p:pic>
    </p:spTree>
    <p:extLst>
      <p:ext uri="{BB962C8B-B14F-4D97-AF65-F5344CB8AC3E}">
        <p14:creationId xmlns:p14="http://schemas.microsoft.com/office/powerpoint/2010/main" val="312415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580468-8686-8343-8E1C-39BD6CFE05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16982" y="4714240"/>
            <a:ext cx="3675017" cy="214375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F82AD375-C554-0745-A460-7AF0ECB0F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7329" y="6308809"/>
            <a:ext cx="671262" cy="241133"/>
          </a:xfrm>
          <a:prstGeom prst="rect">
            <a:avLst/>
          </a:prstGeom>
        </p:spPr>
      </p:pic>
    </p:spTree>
    <p:extLst>
      <p:ext uri="{BB962C8B-B14F-4D97-AF65-F5344CB8AC3E}">
        <p14:creationId xmlns:p14="http://schemas.microsoft.com/office/powerpoint/2010/main" val="118591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332B0-6660-E04F-82CC-DF7D4F4EC3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16982" y="4714240"/>
            <a:ext cx="3675017" cy="2143759"/>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AEF0FC06-58D7-7248-959A-0BD3E56BC8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7329" y="6308809"/>
            <a:ext cx="710365" cy="241133"/>
          </a:xfrm>
          <a:prstGeom prst="rect">
            <a:avLst/>
          </a:prstGeom>
        </p:spPr>
      </p:pic>
    </p:spTree>
    <p:extLst>
      <p:ext uri="{BB962C8B-B14F-4D97-AF65-F5344CB8AC3E}">
        <p14:creationId xmlns:p14="http://schemas.microsoft.com/office/powerpoint/2010/main" val="3491218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509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894845"/>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693" r:id="rId3"/>
    <p:sldLayoutId id="2147483696" r:id="rId4"/>
    <p:sldLayoutId id="2147483698" r:id="rId5"/>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youtu.be/Ko3PKyixMS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youtu.be/ktvOD9ZnWO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youtu.be/GDCT7VnpjR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youtu.be/F2Z_4imFys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youtu.be/vjnhRogUN-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descr="Website&#10;&#10;Description automatically generated with medium confidence">
            <a:extLst>
              <a:ext uri="{FF2B5EF4-FFF2-40B4-BE49-F238E27FC236}">
                <a16:creationId xmlns:a16="http://schemas.microsoft.com/office/drawing/2014/main" id="{5C7F1958-D9C5-4941-B83D-7B0A4086E2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DD19858F-6F9B-8646-8D64-B81E66C73B06}"/>
              </a:ext>
            </a:extLst>
          </p:cNvPr>
          <p:cNvSpPr txBox="1"/>
          <p:nvPr/>
        </p:nvSpPr>
        <p:spPr>
          <a:xfrm>
            <a:off x="-6220" y="5530847"/>
            <a:ext cx="12192000" cy="830997"/>
          </a:xfrm>
          <a:prstGeom prst="rect">
            <a:avLst/>
          </a:prstGeom>
          <a:noFill/>
        </p:spPr>
        <p:txBody>
          <a:bodyPr wrap="square">
            <a:spAutoFit/>
          </a:bodyPr>
          <a:lstStyle/>
          <a:p>
            <a:pPr algn="ctr"/>
            <a:r>
              <a:rPr lang="nl-NL" sz="4800" b="1" dirty="0">
                <a:solidFill>
                  <a:schemeClr val="tx1">
                    <a:lumMod val="85000"/>
                    <a:lumOff val="15000"/>
                  </a:schemeClr>
                </a:solidFill>
                <a:latin typeface="Museo 700" panose="02000000000000000000" pitchFamily="2" charset="77"/>
              </a:rPr>
              <a:t>Les 1: een dubbele crisis</a:t>
            </a:r>
          </a:p>
        </p:txBody>
      </p:sp>
    </p:spTree>
    <p:extLst>
      <p:ext uri="{BB962C8B-B14F-4D97-AF65-F5344CB8AC3E}">
        <p14:creationId xmlns:p14="http://schemas.microsoft.com/office/powerpoint/2010/main" val="3592282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E30B2E28-380C-B648-99FD-6F36DC489FAC}"/>
              </a:ext>
            </a:extLst>
          </p:cNvPr>
          <p:cNvSpPr txBox="1">
            <a:spLocks/>
          </p:cNvSpPr>
          <p:nvPr/>
        </p:nvSpPr>
        <p:spPr>
          <a:xfrm>
            <a:off x="675640" y="624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6. Animatiefilm 2 – Je brein en stress</a:t>
            </a:r>
          </a:p>
          <a:p>
            <a:endParaRPr lang="en-NL" sz="3600" b="1" dirty="0">
              <a:latin typeface="Museo 700" panose="02000000000000000000" pitchFamily="2" charset="77"/>
            </a:endParaRPr>
          </a:p>
        </p:txBody>
      </p:sp>
      <p:pic>
        <p:nvPicPr>
          <p:cNvPr id="14" name="Picture 13">
            <a:extLst>
              <a:ext uri="{FF2B5EF4-FFF2-40B4-BE49-F238E27FC236}">
                <a16:creationId xmlns:a16="http://schemas.microsoft.com/office/drawing/2014/main" id="{AD9C308D-9508-8044-B4AD-B61B8548AF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96382" y="1949668"/>
            <a:ext cx="5999236" cy="3519236"/>
          </a:xfrm>
          <a:prstGeom prst="rect">
            <a:avLst/>
          </a:prstGeom>
        </p:spPr>
      </p:pic>
      <p:sp>
        <p:nvSpPr>
          <p:cNvPr id="16" name="Tijdelijke aanduiding voor inhoud 3">
            <a:extLst>
              <a:ext uri="{FF2B5EF4-FFF2-40B4-BE49-F238E27FC236}">
                <a16:creationId xmlns:a16="http://schemas.microsoft.com/office/drawing/2014/main" id="{9915C65F-5ED4-AE44-BC3C-FC562EEFC1AC}"/>
              </a:ext>
            </a:extLst>
          </p:cNvPr>
          <p:cNvSpPr txBox="1">
            <a:spLocks/>
          </p:cNvSpPr>
          <p:nvPr/>
        </p:nvSpPr>
        <p:spPr>
          <a:xfrm>
            <a:off x="4417102" y="5609648"/>
            <a:ext cx="3357796" cy="181552"/>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nl-NL" sz="1600" dirty="0" err="1">
                <a:solidFill>
                  <a:srgbClr val="7D7DA1"/>
                </a:solidFill>
                <a:latin typeface="Museo Sans 500" panose="02000000000000000000" pitchFamily="2" charset="77"/>
                <a:hlinkClick r:id="rId4"/>
              </a:rPr>
              <a:t>https</a:t>
            </a:r>
            <a:r>
              <a:rPr lang="nl-NL" sz="1600" dirty="0">
                <a:solidFill>
                  <a:srgbClr val="7D7DA1"/>
                </a:solidFill>
                <a:latin typeface="Museo Sans 500" panose="02000000000000000000" pitchFamily="2" charset="77"/>
                <a:hlinkClick r:id="rId4"/>
              </a:rPr>
              <a:t>://</a:t>
            </a:r>
            <a:r>
              <a:rPr lang="nl-NL" sz="1600" dirty="0" err="1">
                <a:solidFill>
                  <a:srgbClr val="7D7DA1"/>
                </a:solidFill>
                <a:latin typeface="Museo Sans 500" panose="02000000000000000000" pitchFamily="2" charset="77"/>
                <a:hlinkClick r:id="rId4"/>
              </a:rPr>
              <a:t>youtu.be</a:t>
            </a:r>
            <a:r>
              <a:rPr lang="nl-NL" sz="1600" dirty="0">
                <a:solidFill>
                  <a:srgbClr val="7D7DA1"/>
                </a:solidFill>
                <a:latin typeface="Museo Sans 500" panose="02000000000000000000" pitchFamily="2" charset="77"/>
                <a:hlinkClick r:id="rId4"/>
              </a:rPr>
              <a:t>/Ko3PKyixMSE</a:t>
            </a:r>
            <a:endParaRPr lang="en-US" sz="1600" dirty="0">
              <a:solidFill>
                <a:srgbClr val="7D7DA1"/>
              </a:solidFill>
              <a:latin typeface="Museo Sans 500" panose="02000000000000000000" pitchFamily="2" charset="77"/>
            </a:endParaRPr>
          </a:p>
        </p:txBody>
      </p:sp>
    </p:spTree>
    <p:extLst>
      <p:ext uri="{BB962C8B-B14F-4D97-AF65-F5344CB8AC3E}">
        <p14:creationId xmlns:p14="http://schemas.microsoft.com/office/powerpoint/2010/main" val="231707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E30B2E28-380C-B648-99FD-6F36DC489FAC}"/>
              </a:ext>
            </a:extLst>
          </p:cNvPr>
          <p:cNvSpPr txBox="1">
            <a:spLocks/>
          </p:cNvSpPr>
          <p:nvPr/>
        </p:nvSpPr>
        <p:spPr>
          <a:xfrm>
            <a:off x="675640" y="624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7. Opdracht: Nabespreking film</a:t>
            </a:r>
          </a:p>
          <a:p>
            <a:endParaRPr lang="en-NL" sz="3600" b="1" dirty="0">
              <a:latin typeface="Museo 700" panose="02000000000000000000" pitchFamily="2" charset="77"/>
            </a:endParaRPr>
          </a:p>
        </p:txBody>
      </p:sp>
      <p:pic>
        <p:nvPicPr>
          <p:cNvPr id="7" name="Picture 6" descr="A picture containing text&#10;&#10;Description automatically generated">
            <a:extLst>
              <a:ext uri="{FF2B5EF4-FFF2-40B4-BE49-F238E27FC236}">
                <a16:creationId xmlns:a16="http://schemas.microsoft.com/office/drawing/2014/main" id="{249CE9C7-A055-E947-9D38-45E1235CC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2525" y="1846395"/>
            <a:ext cx="7926949" cy="4256817"/>
          </a:xfrm>
          <a:prstGeom prst="rect">
            <a:avLst/>
          </a:prstGeom>
        </p:spPr>
      </p:pic>
    </p:spTree>
    <p:extLst>
      <p:ext uri="{BB962C8B-B14F-4D97-AF65-F5344CB8AC3E}">
        <p14:creationId xmlns:p14="http://schemas.microsoft.com/office/powerpoint/2010/main" val="76907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5">
            <a:extLst>
              <a:ext uri="{FF2B5EF4-FFF2-40B4-BE49-F238E27FC236}">
                <a16:creationId xmlns:a16="http://schemas.microsoft.com/office/drawing/2014/main" id="{7942F409-AED2-FE41-A2DA-37DD82399ECC}"/>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8. Opdracht: het effect van stress</a:t>
            </a:r>
          </a:p>
        </p:txBody>
      </p:sp>
      <p:pic>
        <p:nvPicPr>
          <p:cNvPr id="5" name="Picture 4" descr="A picture containing diagram&#10;&#10;Description automatically generated">
            <a:extLst>
              <a:ext uri="{FF2B5EF4-FFF2-40B4-BE49-F238E27FC236}">
                <a16:creationId xmlns:a16="http://schemas.microsoft.com/office/drawing/2014/main" id="{A8A7EC4F-B45E-4542-AACB-CCB5688D1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885" y="1926802"/>
            <a:ext cx="6046756" cy="4684105"/>
          </a:xfrm>
          <a:prstGeom prst="rect">
            <a:avLst/>
          </a:prstGeom>
        </p:spPr>
      </p:pic>
      <p:sp>
        <p:nvSpPr>
          <p:cNvPr id="11" name="Tijdelijke aanduiding voor inhoud 5">
            <a:extLst>
              <a:ext uri="{FF2B5EF4-FFF2-40B4-BE49-F238E27FC236}">
                <a16:creationId xmlns:a16="http://schemas.microsoft.com/office/drawing/2014/main" id="{574D91B2-1035-1C43-B9D1-FDE349C52FE3}"/>
              </a:ext>
            </a:extLst>
          </p:cNvPr>
          <p:cNvSpPr txBox="1">
            <a:spLocks/>
          </p:cNvSpPr>
          <p:nvPr/>
        </p:nvSpPr>
        <p:spPr>
          <a:xfrm>
            <a:off x="1354447" y="1708155"/>
            <a:ext cx="9598475" cy="4372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nl-NL" sz="1800" dirty="0">
                <a:latin typeface="Open Sans" panose="020B0606030504020204" pitchFamily="34" charset="0"/>
                <a:ea typeface="Open Sans" panose="020B0606030504020204" pitchFamily="34" charset="0"/>
                <a:cs typeface="Open Sans" panose="020B0606030504020204" pitchFamily="34" charset="0"/>
              </a:rPr>
              <a:t>Deze oefening is een experiment!</a:t>
            </a:r>
            <a:endParaRPr lang="nl-NL"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7859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46BF70C9-45AA-9B45-8CF8-C0E1EB1B0175}"/>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9. Opdracht: ik en stress</a:t>
            </a:r>
          </a:p>
        </p:txBody>
      </p:sp>
      <p:sp>
        <p:nvSpPr>
          <p:cNvPr id="9" name="Tijdelijke aanduiding voor inhoud 3">
            <a:extLst>
              <a:ext uri="{FF2B5EF4-FFF2-40B4-BE49-F238E27FC236}">
                <a16:creationId xmlns:a16="http://schemas.microsoft.com/office/drawing/2014/main" id="{366C0754-BC12-1F46-954A-5F9572C59FC2}"/>
              </a:ext>
            </a:extLst>
          </p:cNvPr>
          <p:cNvSpPr txBox="1">
            <a:spLocks/>
          </p:cNvSpPr>
          <p:nvPr/>
        </p:nvSpPr>
        <p:spPr>
          <a:xfrm>
            <a:off x="4856612" y="3837741"/>
            <a:ext cx="6782917" cy="365293"/>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lnSpc>
                <a:spcPct val="100000"/>
              </a:lnSpc>
              <a:buSzPct val="80000"/>
              <a:buBlip>
                <a:blip r:embed="rId3"/>
              </a:buBlip>
            </a:pPr>
            <a:r>
              <a:rPr lang="nl-NL" sz="1800" dirty="0">
                <a:latin typeface="Open Sans" panose="020B0606030504020204" pitchFamily="34" charset="0"/>
                <a:ea typeface="Open Sans" panose="020B0606030504020204" pitchFamily="34" charset="0"/>
                <a:cs typeface="Open Sans" panose="020B0606030504020204" pitchFamily="34" charset="0"/>
              </a:rPr>
              <a:t>  Als ik stress heb, dan </a:t>
            </a:r>
            <a:r>
              <a:rPr lang="nl-NL" sz="1800" b="1" dirty="0">
                <a:latin typeface="Open Sans" panose="020B0606030504020204" pitchFamily="34" charset="0"/>
                <a:ea typeface="Open Sans" panose="020B0606030504020204" pitchFamily="34" charset="0"/>
                <a:cs typeface="Open Sans" panose="020B0606030504020204" pitchFamily="34" charset="0"/>
              </a:rPr>
              <a:t>vecht / vlucht / bevries</a:t>
            </a:r>
            <a:r>
              <a:rPr lang="nl-NL" sz="1800" dirty="0">
                <a:latin typeface="Open Sans" panose="020B0606030504020204" pitchFamily="34" charset="0"/>
                <a:ea typeface="Open Sans" panose="020B0606030504020204" pitchFamily="34" charset="0"/>
                <a:cs typeface="Open Sans" panose="020B0606030504020204" pitchFamily="34" charset="0"/>
              </a:rPr>
              <a:t> ik meestal? </a:t>
            </a:r>
          </a:p>
        </p:txBody>
      </p:sp>
      <p:pic>
        <p:nvPicPr>
          <p:cNvPr id="5" name="Picture 4">
            <a:extLst>
              <a:ext uri="{FF2B5EF4-FFF2-40B4-BE49-F238E27FC236}">
                <a16:creationId xmlns:a16="http://schemas.microsoft.com/office/drawing/2014/main" id="{7CC442C1-E578-C54A-A39E-79551026A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73178"/>
            <a:ext cx="4716379" cy="4884821"/>
          </a:xfrm>
          <a:prstGeom prst="rect">
            <a:avLst/>
          </a:prstGeom>
        </p:spPr>
      </p:pic>
      <p:sp>
        <p:nvSpPr>
          <p:cNvPr id="12" name="Tijdelijke aanduiding voor inhoud 3">
            <a:extLst>
              <a:ext uri="{FF2B5EF4-FFF2-40B4-BE49-F238E27FC236}">
                <a16:creationId xmlns:a16="http://schemas.microsoft.com/office/drawing/2014/main" id="{9D260470-EF40-B443-BA18-E1211EEA22D4}"/>
              </a:ext>
            </a:extLst>
          </p:cNvPr>
          <p:cNvSpPr txBox="1">
            <a:spLocks/>
          </p:cNvSpPr>
          <p:nvPr/>
        </p:nvSpPr>
        <p:spPr>
          <a:xfrm>
            <a:off x="4301333" y="2611095"/>
            <a:ext cx="7484164" cy="36529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3"/>
              </a:buBlip>
            </a:pPr>
            <a:r>
              <a:rPr lang="nl-NL" sz="1800" b="1" dirty="0">
                <a:latin typeface="Open Sans" panose="020B0606030504020204" pitchFamily="34" charset="0"/>
                <a:ea typeface="Open Sans" panose="020B0606030504020204" pitchFamily="34" charset="0"/>
                <a:cs typeface="Open Sans" panose="020B0606030504020204" pitchFamily="34" charset="0"/>
              </a:rPr>
              <a:t>  </a:t>
            </a:r>
            <a:r>
              <a:rPr lang="nl-NL" sz="1800" dirty="0">
                <a:latin typeface="Open Sans" panose="020B0606030504020204" pitchFamily="34" charset="0"/>
                <a:ea typeface="Open Sans" panose="020B0606030504020204" pitchFamily="34" charset="0"/>
                <a:cs typeface="Open Sans" panose="020B0606030504020204" pitchFamily="34" charset="0"/>
              </a:rPr>
              <a:t>Spanning werkte mij tegen, toen ik…</a:t>
            </a:r>
            <a:endParaRPr lang="nl-NL"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jdelijke aanduiding voor inhoud 3">
            <a:extLst>
              <a:ext uri="{FF2B5EF4-FFF2-40B4-BE49-F238E27FC236}">
                <a16:creationId xmlns:a16="http://schemas.microsoft.com/office/drawing/2014/main" id="{DC3A46E3-54AE-6C45-8181-E812218AB6F1}"/>
              </a:ext>
            </a:extLst>
          </p:cNvPr>
          <p:cNvSpPr txBox="1">
            <a:spLocks/>
          </p:cNvSpPr>
          <p:nvPr/>
        </p:nvSpPr>
        <p:spPr>
          <a:xfrm>
            <a:off x="4707836" y="3224418"/>
            <a:ext cx="7484164" cy="36529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3"/>
              </a:buBlip>
            </a:pPr>
            <a:r>
              <a:rPr lang="nl-NL" sz="1800" dirty="0">
                <a:latin typeface="Open Sans" panose="020B0606030504020204" pitchFamily="34" charset="0"/>
                <a:ea typeface="Open Sans" panose="020B0606030504020204" pitchFamily="34" charset="0"/>
                <a:cs typeface="Open Sans" panose="020B0606030504020204" pitchFamily="34" charset="0"/>
              </a:rPr>
              <a:t>  Spanning hielp mij, toen ik…</a:t>
            </a:r>
          </a:p>
        </p:txBody>
      </p:sp>
    </p:spTree>
    <p:extLst>
      <p:ext uri="{BB962C8B-B14F-4D97-AF65-F5344CB8AC3E}">
        <p14:creationId xmlns:p14="http://schemas.microsoft.com/office/powerpoint/2010/main" val="193107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85BEB8-B36D-6146-9E89-F0C1DC7E5B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735701">
            <a:off x="2546600" y="1465279"/>
            <a:ext cx="5045799" cy="4740442"/>
          </a:xfrm>
          <a:prstGeom prst="rect">
            <a:avLst/>
          </a:prstGeom>
        </p:spPr>
      </p:pic>
      <p:sp>
        <p:nvSpPr>
          <p:cNvPr id="5" name="Title 15">
            <a:extLst>
              <a:ext uri="{FF2B5EF4-FFF2-40B4-BE49-F238E27FC236}">
                <a16:creationId xmlns:a16="http://schemas.microsoft.com/office/drawing/2014/main" id="{61A770E3-3C17-4E40-911F-045C21649C0C}"/>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10. Opdracht: de zebra shake</a:t>
            </a:r>
          </a:p>
        </p:txBody>
      </p:sp>
      <p:pic>
        <p:nvPicPr>
          <p:cNvPr id="4" name="Picture 3" descr="A zebra standing on a white background&#10;&#10;Description automatically generated with low confidence">
            <a:extLst>
              <a:ext uri="{FF2B5EF4-FFF2-40B4-BE49-F238E27FC236}">
                <a16:creationId xmlns:a16="http://schemas.microsoft.com/office/drawing/2014/main" id="{F5F49543-96F3-7640-A655-B2F0195251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46094" y="1989755"/>
            <a:ext cx="5903495" cy="4868245"/>
          </a:xfrm>
          <a:prstGeom prst="rect">
            <a:avLst/>
          </a:prstGeom>
        </p:spPr>
      </p:pic>
    </p:spTree>
    <p:extLst>
      <p:ext uri="{BB962C8B-B14F-4D97-AF65-F5344CB8AC3E}">
        <p14:creationId xmlns:p14="http://schemas.microsoft.com/office/powerpoint/2010/main" val="4043926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7F110AE-4785-4F08-B3EF-CB28179DDA99}"/>
              </a:ext>
            </a:extLst>
          </p:cNvPr>
          <p:cNvSpPr>
            <a:spLocks noGrp="1"/>
          </p:cNvSpPr>
          <p:nvPr>
            <p:ph sz="half" idx="4294967295"/>
          </p:nvPr>
        </p:nvSpPr>
        <p:spPr>
          <a:xfrm>
            <a:off x="1354447" y="1708155"/>
            <a:ext cx="9598475" cy="437295"/>
          </a:xfrm>
          <a:prstGeom prst="rect">
            <a:avLst/>
          </a:prstGeom>
        </p:spPr>
        <p:txBody>
          <a:bodyPr vert="horz" lIns="0" tIns="45720" rIns="0" bIns="45720" rtlCol="0">
            <a:normAutofit/>
          </a:bodyPr>
          <a:lstStyle/>
          <a:p>
            <a:pPr algn="ctr"/>
            <a:r>
              <a:rPr lang="nl-NL" sz="1800" b="1" dirty="0">
                <a:effectLst/>
                <a:latin typeface="Open Sans Semibold" panose="020B0606030504020204" pitchFamily="34" charset="0"/>
                <a:ea typeface="Open Sans Semibold" panose="020B0606030504020204" pitchFamily="34" charset="0"/>
                <a:cs typeface="Open Sans Semibold" panose="020B0606030504020204" pitchFamily="34" charset="0"/>
              </a:rPr>
              <a:t>Je gaat een kort interview houden met twee mensen die je kent. </a:t>
            </a:r>
            <a:endParaRPr lang="nl-NL"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itle 15">
            <a:extLst>
              <a:ext uri="{FF2B5EF4-FFF2-40B4-BE49-F238E27FC236}">
                <a16:creationId xmlns:a16="http://schemas.microsoft.com/office/drawing/2014/main" id="{067B8EA2-BB56-FA4A-9A74-BE9A86629501}"/>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11. Onderzoeksopdracht: hoe ga jij om met stress</a:t>
            </a:r>
            <a:r>
              <a:rPr lang="nl-NL" sz="3600" b="1" dirty="0">
                <a:latin typeface="Museo 700" panose="02000000000000000000" pitchFamily="2" charset="77"/>
              </a:rPr>
              <a:t>?</a:t>
            </a:r>
            <a:endParaRPr lang="en-NL" sz="3600" b="1" dirty="0">
              <a:latin typeface="Museo 700" panose="02000000000000000000" pitchFamily="2" charset="77"/>
            </a:endParaRPr>
          </a:p>
        </p:txBody>
      </p:sp>
      <p:pic>
        <p:nvPicPr>
          <p:cNvPr id="9" name="Picture 8" descr="A picture containing text&#10;&#10;Description automatically generated">
            <a:extLst>
              <a:ext uri="{FF2B5EF4-FFF2-40B4-BE49-F238E27FC236}">
                <a16:creationId xmlns:a16="http://schemas.microsoft.com/office/drawing/2014/main" id="{593DF696-7C62-C245-89B4-945DEE95F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2525" y="2229853"/>
            <a:ext cx="7926949" cy="4256817"/>
          </a:xfrm>
          <a:prstGeom prst="rect">
            <a:avLst/>
          </a:prstGeom>
        </p:spPr>
      </p:pic>
    </p:spTree>
    <p:extLst>
      <p:ext uri="{BB962C8B-B14F-4D97-AF65-F5344CB8AC3E}">
        <p14:creationId xmlns:p14="http://schemas.microsoft.com/office/powerpoint/2010/main" val="2458800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descr="Graphical user interface, website&#10;&#10;Description automatically generated">
            <a:extLst>
              <a:ext uri="{FF2B5EF4-FFF2-40B4-BE49-F238E27FC236}">
                <a16:creationId xmlns:a16="http://schemas.microsoft.com/office/drawing/2014/main" id="{9F8827CF-D6E0-F344-8A99-4C0D1A4FEA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0" y="0"/>
            <a:ext cx="12192000" cy="6858000"/>
          </a:xfrm>
          <a:prstGeom prst="rect">
            <a:avLst/>
          </a:prstGeom>
        </p:spPr>
      </p:pic>
      <p:sp>
        <p:nvSpPr>
          <p:cNvPr id="15" name="TextBox 14">
            <a:extLst>
              <a:ext uri="{FF2B5EF4-FFF2-40B4-BE49-F238E27FC236}">
                <a16:creationId xmlns:a16="http://schemas.microsoft.com/office/drawing/2014/main" id="{1BA6F03B-41DA-2A41-B983-F4B5869AB4CB}"/>
              </a:ext>
            </a:extLst>
          </p:cNvPr>
          <p:cNvSpPr txBox="1"/>
          <p:nvPr/>
        </p:nvSpPr>
        <p:spPr>
          <a:xfrm>
            <a:off x="-6220" y="5530847"/>
            <a:ext cx="12192000" cy="830997"/>
          </a:xfrm>
          <a:prstGeom prst="rect">
            <a:avLst/>
          </a:prstGeom>
          <a:noFill/>
        </p:spPr>
        <p:txBody>
          <a:bodyPr wrap="square">
            <a:spAutoFit/>
          </a:bodyPr>
          <a:lstStyle/>
          <a:p>
            <a:pPr algn="ctr"/>
            <a:r>
              <a:rPr lang="nl-NL" sz="4800" b="1" dirty="0">
                <a:solidFill>
                  <a:schemeClr val="tx1">
                    <a:lumMod val="85000"/>
                    <a:lumOff val="15000"/>
                  </a:schemeClr>
                </a:solidFill>
                <a:latin typeface="Museo 700" panose="02000000000000000000" pitchFamily="2" charset="77"/>
              </a:rPr>
              <a:t>Les 3: stress te lijf</a:t>
            </a:r>
          </a:p>
        </p:txBody>
      </p:sp>
    </p:spTree>
    <p:extLst>
      <p:ext uri="{BB962C8B-B14F-4D97-AF65-F5344CB8AC3E}">
        <p14:creationId xmlns:p14="http://schemas.microsoft.com/office/powerpoint/2010/main" val="2094189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7945485B-4D32-0E42-AB19-EA190A974BA0}"/>
              </a:ext>
            </a:extLst>
          </p:cNvPr>
          <p:cNvSpPr txBox="1">
            <a:spLocks/>
          </p:cNvSpPr>
          <p:nvPr/>
        </p:nvSpPr>
        <p:spPr>
          <a:xfrm>
            <a:off x="533400" y="487046"/>
            <a:ext cx="10515600"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Les 3: stress te lijf</a:t>
            </a:r>
          </a:p>
        </p:txBody>
      </p:sp>
      <p:grpSp>
        <p:nvGrpSpPr>
          <p:cNvPr id="3" name="Group 2">
            <a:extLst>
              <a:ext uri="{FF2B5EF4-FFF2-40B4-BE49-F238E27FC236}">
                <a16:creationId xmlns:a16="http://schemas.microsoft.com/office/drawing/2014/main" id="{3640518D-2500-3941-8568-FE73009A27AF}"/>
              </a:ext>
            </a:extLst>
          </p:cNvPr>
          <p:cNvGrpSpPr/>
          <p:nvPr/>
        </p:nvGrpSpPr>
        <p:grpSpPr>
          <a:xfrm>
            <a:off x="2301937" y="2436860"/>
            <a:ext cx="3665055" cy="2634662"/>
            <a:chOff x="1016277" y="1529834"/>
            <a:chExt cx="3665055" cy="2634662"/>
          </a:xfrm>
        </p:grpSpPr>
        <p:sp>
          <p:nvSpPr>
            <p:cNvPr id="6" name="Tijdelijke aanduiding voor inhoud 3">
              <a:extLst>
                <a:ext uri="{FF2B5EF4-FFF2-40B4-BE49-F238E27FC236}">
                  <a16:creationId xmlns:a16="http://schemas.microsoft.com/office/drawing/2014/main" id="{20754B35-224D-0A46-8B2F-3585C5EFAAF2}"/>
                </a:ext>
              </a:extLst>
            </p:cNvPr>
            <p:cNvSpPr txBox="1">
              <a:spLocks/>
            </p:cNvSpPr>
            <p:nvPr/>
          </p:nvSpPr>
          <p:spPr>
            <a:xfrm>
              <a:off x="1321906" y="2079873"/>
              <a:ext cx="3359426" cy="20846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2"/>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Nabespreken opdracht  </a:t>
              </a:r>
            </a:p>
            <a:p>
              <a:pPr marL="251460" indent="-342900">
                <a:buSzPct val="80000"/>
                <a:buBlip>
                  <a:blip r:embed="rId2"/>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Warming-up</a:t>
              </a:r>
            </a:p>
            <a:p>
              <a:pPr marL="251460" indent="-342900">
                <a:buSzPct val="80000"/>
                <a:buBlip>
                  <a:blip r:embed="rId2"/>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Animatiefilm</a:t>
              </a:r>
            </a:p>
            <a:p>
              <a:pPr marL="251460" indent="-342900">
                <a:buSzPct val="80000"/>
                <a:buBlip>
                  <a:blip r:embed="rId2"/>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Opdracht</a:t>
              </a:r>
            </a:p>
          </p:txBody>
        </p:sp>
        <p:sp>
          <p:nvSpPr>
            <p:cNvPr id="8" name="TextBox 7">
              <a:extLst>
                <a:ext uri="{FF2B5EF4-FFF2-40B4-BE49-F238E27FC236}">
                  <a16:creationId xmlns:a16="http://schemas.microsoft.com/office/drawing/2014/main" id="{B0F5A507-71EF-0046-825B-D507397A9609}"/>
                </a:ext>
              </a:extLst>
            </p:cNvPr>
            <p:cNvSpPr txBox="1"/>
            <p:nvPr/>
          </p:nvSpPr>
          <p:spPr>
            <a:xfrm>
              <a:off x="1016277" y="1529834"/>
              <a:ext cx="2800349" cy="400110"/>
            </a:xfrm>
            <a:prstGeom prst="rect">
              <a:avLst/>
            </a:prstGeom>
            <a:noFill/>
          </p:spPr>
          <p:txBody>
            <a:bodyPr wrap="square">
              <a:spAutoFit/>
            </a:bodyPr>
            <a:lstStyle/>
            <a:p>
              <a:r>
                <a:rPr lang="en-NL" sz="2000" b="1" dirty="0">
                  <a:solidFill>
                    <a:srgbClr val="EFC44D"/>
                  </a:solidFill>
                  <a:latin typeface="Open Sans Semibold" panose="020B0606030504020204" pitchFamily="34" charset="0"/>
                  <a:ea typeface="Open Sans Semibold" panose="020B0606030504020204" pitchFamily="34" charset="0"/>
                  <a:cs typeface="Open Sans Semibold" panose="020B0606030504020204" pitchFamily="34" charset="0"/>
                </a:rPr>
                <a:t>Wat gaan we doen?</a:t>
              </a:r>
            </a:p>
          </p:txBody>
        </p:sp>
      </p:grpSp>
    </p:spTree>
    <p:extLst>
      <p:ext uri="{BB962C8B-B14F-4D97-AF65-F5344CB8AC3E}">
        <p14:creationId xmlns:p14="http://schemas.microsoft.com/office/powerpoint/2010/main" val="97821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2DF73832-F7FD-DD4B-8195-F5A7171A7F0F}"/>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12. Nabespreking onderzoeksopdracht</a:t>
            </a:r>
          </a:p>
        </p:txBody>
      </p:sp>
      <p:sp>
        <p:nvSpPr>
          <p:cNvPr id="9" name="Tijdelijke aanduiding voor inhoud 5">
            <a:extLst>
              <a:ext uri="{FF2B5EF4-FFF2-40B4-BE49-F238E27FC236}">
                <a16:creationId xmlns:a16="http://schemas.microsoft.com/office/drawing/2014/main" id="{B9E3C0E9-7174-7F43-BA21-25A4D74A2CA0}"/>
              </a:ext>
            </a:extLst>
          </p:cNvPr>
          <p:cNvSpPr txBox="1">
            <a:spLocks/>
          </p:cNvSpPr>
          <p:nvPr/>
        </p:nvSpPr>
        <p:spPr>
          <a:xfrm>
            <a:off x="1354447" y="1708155"/>
            <a:ext cx="9598475" cy="43729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nl-NL" sz="1800" dirty="0">
                <a:latin typeface="Open Sans" panose="020B0606030504020204" pitchFamily="34" charset="0"/>
                <a:ea typeface="Open Sans" panose="020B0606030504020204" pitchFamily="34" charset="0"/>
                <a:cs typeface="Open Sans" panose="020B0606030504020204" pitchFamily="34" charset="0"/>
              </a:rPr>
              <a:t>Wat ben je te weten gekomen door je interview? </a:t>
            </a:r>
          </a:p>
        </p:txBody>
      </p:sp>
      <p:pic>
        <p:nvPicPr>
          <p:cNvPr id="5" name="Picture 4" descr="A picture containing text&#10;&#10;Description automatically generated">
            <a:extLst>
              <a:ext uri="{FF2B5EF4-FFF2-40B4-BE49-F238E27FC236}">
                <a16:creationId xmlns:a16="http://schemas.microsoft.com/office/drawing/2014/main" id="{D7462C16-3CAD-C145-9A1A-A2CDB2D379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1600" y="2299856"/>
            <a:ext cx="6927274" cy="3722254"/>
          </a:xfrm>
          <a:prstGeom prst="rect">
            <a:avLst/>
          </a:prstGeom>
        </p:spPr>
      </p:pic>
    </p:spTree>
    <p:extLst>
      <p:ext uri="{BB962C8B-B14F-4D97-AF65-F5344CB8AC3E}">
        <p14:creationId xmlns:p14="http://schemas.microsoft.com/office/powerpoint/2010/main" val="977782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5">
            <a:extLst>
              <a:ext uri="{FF2B5EF4-FFF2-40B4-BE49-F238E27FC236}">
                <a16:creationId xmlns:a16="http://schemas.microsoft.com/office/drawing/2014/main" id="{5D043D4E-BF6C-4147-A5CF-10099CD01562}"/>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13. Warming-up</a:t>
            </a:r>
          </a:p>
        </p:txBody>
      </p:sp>
      <p:sp>
        <p:nvSpPr>
          <p:cNvPr id="16" name="Tijdelijke aanduiding voor inhoud 3">
            <a:extLst>
              <a:ext uri="{FF2B5EF4-FFF2-40B4-BE49-F238E27FC236}">
                <a16:creationId xmlns:a16="http://schemas.microsoft.com/office/drawing/2014/main" id="{9F92CC2C-295D-B141-97D6-179F8AC57195}"/>
              </a:ext>
            </a:extLst>
          </p:cNvPr>
          <p:cNvSpPr txBox="1">
            <a:spLocks/>
          </p:cNvSpPr>
          <p:nvPr/>
        </p:nvSpPr>
        <p:spPr>
          <a:xfrm>
            <a:off x="2607068" y="1510803"/>
            <a:ext cx="6575425" cy="600710"/>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2400" b="1" dirty="0">
                <a:solidFill>
                  <a:srgbClr val="EFC44D"/>
                </a:solidFill>
                <a:latin typeface="Open Sans Semibold" panose="020B0606030504020204" pitchFamily="34" charset="0"/>
                <a:ea typeface="Open Sans Semibold" panose="020B0606030504020204" pitchFamily="34" charset="0"/>
                <a:cs typeface="Open Sans Semibold" panose="020B0606030504020204" pitchFamily="34" charset="0"/>
              </a:rPr>
              <a:t>Hoe gaat het met je?</a:t>
            </a:r>
            <a:endParaRPr lang="en-US" sz="2400" b="1" dirty="0">
              <a:solidFill>
                <a:srgbClr val="EFC44D"/>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18" name="Group 17">
            <a:extLst>
              <a:ext uri="{FF2B5EF4-FFF2-40B4-BE49-F238E27FC236}">
                <a16:creationId xmlns:a16="http://schemas.microsoft.com/office/drawing/2014/main" id="{B7E2BC8E-B1D4-504C-A38F-2F0970238286}"/>
              </a:ext>
            </a:extLst>
          </p:cNvPr>
          <p:cNvGrpSpPr/>
          <p:nvPr/>
        </p:nvGrpSpPr>
        <p:grpSpPr>
          <a:xfrm>
            <a:off x="3625185" y="2256182"/>
            <a:ext cx="4624790" cy="3718315"/>
            <a:chOff x="1810430" y="2384535"/>
            <a:chExt cx="5107979" cy="4106797"/>
          </a:xfrm>
        </p:grpSpPr>
        <p:pic>
          <p:nvPicPr>
            <p:cNvPr id="20" name="Picture 19" descr="Icon&#10;&#10;Description automatically generated">
              <a:extLst>
                <a:ext uri="{FF2B5EF4-FFF2-40B4-BE49-F238E27FC236}">
                  <a16:creationId xmlns:a16="http://schemas.microsoft.com/office/drawing/2014/main" id="{1748D998-CE07-944F-9D7D-E8F74C7FC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860" y="5238505"/>
              <a:ext cx="775535" cy="775535"/>
            </a:xfrm>
            <a:prstGeom prst="rect">
              <a:avLst/>
            </a:prstGeom>
          </p:spPr>
        </p:pic>
        <p:pic>
          <p:nvPicPr>
            <p:cNvPr id="22" name="Picture 21" descr="Icon&#10;&#10;Description automatically generated">
              <a:extLst>
                <a:ext uri="{FF2B5EF4-FFF2-40B4-BE49-F238E27FC236}">
                  <a16:creationId xmlns:a16="http://schemas.microsoft.com/office/drawing/2014/main" id="{90C7B30C-4DE1-1B49-9F83-A796BFDB1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860" y="2384535"/>
              <a:ext cx="775535" cy="775535"/>
            </a:xfrm>
            <a:prstGeom prst="rect">
              <a:avLst/>
            </a:prstGeom>
          </p:spPr>
        </p:pic>
        <p:pic>
          <p:nvPicPr>
            <p:cNvPr id="24" name="Picture 23" descr="Icon&#10;&#10;Description automatically generated">
              <a:extLst>
                <a:ext uri="{FF2B5EF4-FFF2-40B4-BE49-F238E27FC236}">
                  <a16:creationId xmlns:a16="http://schemas.microsoft.com/office/drawing/2014/main" id="{467BC99D-F27E-D241-B34D-989F0A4F35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9174" y="3807313"/>
              <a:ext cx="775535" cy="775535"/>
            </a:xfrm>
            <a:prstGeom prst="rect">
              <a:avLst/>
            </a:prstGeom>
          </p:spPr>
        </p:pic>
        <p:pic>
          <p:nvPicPr>
            <p:cNvPr id="26" name="Picture 25" descr="Icon&#10;&#10;Description automatically generated">
              <a:extLst>
                <a:ext uri="{FF2B5EF4-FFF2-40B4-BE49-F238E27FC236}">
                  <a16:creationId xmlns:a16="http://schemas.microsoft.com/office/drawing/2014/main" id="{8E4440CF-4559-0E41-8149-0AC5B03CC3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5389" y="5238505"/>
              <a:ext cx="775535" cy="775535"/>
            </a:xfrm>
            <a:prstGeom prst="rect">
              <a:avLst/>
            </a:prstGeom>
          </p:spPr>
        </p:pic>
        <p:pic>
          <p:nvPicPr>
            <p:cNvPr id="28" name="Picture 27" descr="Icon&#10;&#10;Description automatically generated">
              <a:extLst>
                <a:ext uri="{FF2B5EF4-FFF2-40B4-BE49-F238E27FC236}">
                  <a16:creationId xmlns:a16="http://schemas.microsoft.com/office/drawing/2014/main" id="{74CE0329-1E7C-FC4E-9DB0-D7B3C10C5C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2570" y="5239945"/>
              <a:ext cx="775535" cy="775535"/>
            </a:xfrm>
            <a:prstGeom prst="rect">
              <a:avLst/>
            </a:prstGeom>
          </p:spPr>
        </p:pic>
        <p:pic>
          <p:nvPicPr>
            <p:cNvPr id="30" name="Picture 29" descr="Icon&#10;&#10;Description automatically generated">
              <a:extLst>
                <a:ext uri="{FF2B5EF4-FFF2-40B4-BE49-F238E27FC236}">
                  <a16:creationId xmlns:a16="http://schemas.microsoft.com/office/drawing/2014/main" id="{F109A784-5D46-924F-A0AD-DB17EF73BD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5389" y="3812799"/>
              <a:ext cx="775535" cy="775535"/>
            </a:xfrm>
            <a:prstGeom prst="rect">
              <a:avLst/>
            </a:prstGeom>
          </p:spPr>
        </p:pic>
        <p:pic>
          <p:nvPicPr>
            <p:cNvPr id="31" name="Picture 30" descr="Icon&#10;&#10;Description automatically generated">
              <a:extLst>
                <a:ext uri="{FF2B5EF4-FFF2-40B4-BE49-F238E27FC236}">
                  <a16:creationId xmlns:a16="http://schemas.microsoft.com/office/drawing/2014/main" id="{29B32935-A1D3-4A40-B51F-BC393C74AF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3041" y="5247986"/>
              <a:ext cx="775535" cy="775535"/>
            </a:xfrm>
            <a:prstGeom prst="rect">
              <a:avLst/>
            </a:prstGeom>
          </p:spPr>
        </p:pic>
        <p:pic>
          <p:nvPicPr>
            <p:cNvPr id="32" name="Picture 31" descr="Logo&#10;&#10;Description automatically generated">
              <a:extLst>
                <a:ext uri="{FF2B5EF4-FFF2-40B4-BE49-F238E27FC236}">
                  <a16:creationId xmlns:a16="http://schemas.microsoft.com/office/drawing/2014/main" id="{805DD4AC-C00E-5342-8545-F9FC73DCB3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25389" y="2387093"/>
              <a:ext cx="775535" cy="775535"/>
            </a:xfrm>
            <a:prstGeom prst="rect">
              <a:avLst/>
            </a:prstGeom>
          </p:spPr>
        </p:pic>
        <p:pic>
          <p:nvPicPr>
            <p:cNvPr id="33" name="Picture 32" descr="Icon&#10;&#10;Description automatically generated">
              <a:extLst>
                <a:ext uri="{FF2B5EF4-FFF2-40B4-BE49-F238E27FC236}">
                  <a16:creationId xmlns:a16="http://schemas.microsoft.com/office/drawing/2014/main" id="{316B7D51-7B08-D34A-B8B1-9F655774EAE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3041" y="2408152"/>
              <a:ext cx="775535" cy="775535"/>
            </a:xfrm>
            <a:prstGeom prst="rect">
              <a:avLst/>
            </a:prstGeom>
          </p:spPr>
        </p:pic>
        <p:pic>
          <p:nvPicPr>
            <p:cNvPr id="34" name="Picture 33" descr="Icon&#10;&#10;Description automatically generated">
              <a:extLst>
                <a:ext uri="{FF2B5EF4-FFF2-40B4-BE49-F238E27FC236}">
                  <a16:creationId xmlns:a16="http://schemas.microsoft.com/office/drawing/2014/main" id="{BAC8087B-62A6-0047-85F6-1FBAF994B3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12570" y="3807313"/>
              <a:ext cx="775535" cy="775535"/>
            </a:xfrm>
            <a:prstGeom prst="rect">
              <a:avLst/>
            </a:prstGeom>
          </p:spPr>
        </p:pic>
        <p:pic>
          <p:nvPicPr>
            <p:cNvPr id="35" name="Picture 34" descr="Logo&#10;&#10;Description automatically generated">
              <a:extLst>
                <a:ext uri="{FF2B5EF4-FFF2-40B4-BE49-F238E27FC236}">
                  <a16:creationId xmlns:a16="http://schemas.microsoft.com/office/drawing/2014/main" id="{236C4735-317E-604E-B32F-D5ECA941AB1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08463" y="3828069"/>
              <a:ext cx="775535" cy="775535"/>
            </a:xfrm>
            <a:prstGeom prst="rect">
              <a:avLst/>
            </a:prstGeom>
          </p:spPr>
        </p:pic>
        <p:pic>
          <p:nvPicPr>
            <p:cNvPr id="36" name="Picture 35" descr="Shape, circle&#10;&#10;Description automatically generated">
              <a:extLst>
                <a:ext uri="{FF2B5EF4-FFF2-40B4-BE49-F238E27FC236}">
                  <a16:creationId xmlns:a16="http://schemas.microsoft.com/office/drawing/2014/main" id="{1DF6CCC0-BE16-264F-9AAF-F0DDDB5A77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12570" y="2397774"/>
              <a:ext cx="775535" cy="775535"/>
            </a:xfrm>
            <a:prstGeom prst="rect">
              <a:avLst/>
            </a:prstGeom>
          </p:spPr>
        </p:pic>
        <p:sp>
          <p:nvSpPr>
            <p:cNvPr id="37" name="Tijdelijke aanduiding voor inhoud 3">
              <a:extLst>
                <a:ext uri="{FF2B5EF4-FFF2-40B4-BE49-F238E27FC236}">
                  <a16:creationId xmlns:a16="http://schemas.microsoft.com/office/drawing/2014/main" id="{521F9003-597A-7B4E-979D-C7991BF7A055}"/>
                </a:ext>
              </a:extLst>
            </p:cNvPr>
            <p:cNvSpPr txBox="1">
              <a:spLocks/>
            </p:cNvSpPr>
            <p:nvPr/>
          </p:nvSpPr>
          <p:spPr>
            <a:xfrm>
              <a:off x="2053760" y="3239076"/>
              <a:ext cx="78519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Blij</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ijdelijke aanduiding voor inhoud 3">
              <a:extLst>
                <a:ext uri="{FF2B5EF4-FFF2-40B4-BE49-F238E27FC236}">
                  <a16:creationId xmlns:a16="http://schemas.microsoft.com/office/drawing/2014/main" id="{F46AF30A-FF35-4A46-9553-C7A5DFB58F83}"/>
                </a:ext>
              </a:extLst>
            </p:cNvPr>
            <p:cNvSpPr txBox="1">
              <a:spLocks/>
            </p:cNvSpPr>
            <p:nvPr/>
          </p:nvSpPr>
          <p:spPr>
            <a:xfrm>
              <a:off x="3408463" y="3239076"/>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Boos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ijdelijke aanduiding voor inhoud 3">
              <a:extLst>
                <a:ext uri="{FF2B5EF4-FFF2-40B4-BE49-F238E27FC236}">
                  <a16:creationId xmlns:a16="http://schemas.microsoft.com/office/drawing/2014/main" id="{1F121EA5-A78F-C940-B959-2803814C099B}"/>
                </a:ext>
              </a:extLst>
            </p:cNvPr>
            <p:cNvSpPr txBox="1">
              <a:spLocks/>
            </p:cNvSpPr>
            <p:nvPr/>
          </p:nvSpPr>
          <p:spPr>
            <a:xfrm>
              <a:off x="4520120" y="3239076"/>
              <a:ext cx="118494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Ontspannen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0" name="Tijdelijke aanduiding voor inhoud 3">
              <a:extLst>
                <a:ext uri="{FF2B5EF4-FFF2-40B4-BE49-F238E27FC236}">
                  <a16:creationId xmlns:a16="http://schemas.microsoft.com/office/drawing/2014/main" id="{3867533A-8E5E-0049-AA9F-3E43FE2EDD27}"/>
                </a:ext>
              </a:extLst>
            </p:cNvPr>
            <p:cNvSpPr txBox="1">
              <a:spLocks/>
            </p:cNvSpPr>
            <p:nvPr/>
          </p:nvSpPr>
          <p:spPr>
            <a:xfrm>
              <a:off x="6041183" y="3239076"/>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Energiek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ijdelijke aanduiding voor inhoud 3">
              <a:extLst>
                <a:ext uri="{FF2B5EF4-FFF2-40B4-BE49-F238E27FC236}">
                  <a16:creationId xmlns:a16="http://schemas.microsoft.com/office/drawing/2014/main" id="{F2074122-4BDC-554B-B87C-207F84BBF692}"/>
                </a:ext>
              </a:extLst>
            </p:cNvPr>
            <p:cNvSpPr txBox="1">
              <a:spLocks/>
            </p:cNvSpPr>
            <p:nvPr/>
          </p:nvSpPr>
          <p:spPr>
            <a:xfrm>
              <a:off x="1810430" y="4660371"/>
              <a:ext cx="127185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Geschrokken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ijdelijke aanduiding voor inhoud 3">
              <a:extLst>
                <a:ext uri="{FF2B5EF4-FFF2-40B4-BE49-F238E27FC236}">
                  <a16:creationId xmlns:a16="http://schemas.microsoft.com/office/drawing/2014/main" id="{215E82B0-0C72-0347-8002-D9EB73701476}"/>
                </a:ext>
              </a:extLst>
            </p:cNvPr>
            <p:cNvSpPr txBox="1">
              <a:spLocks/>
            </p:cNvSpPr>
            <p:nvPr/>
          </p:nvSpPr>
          <p:spPr>
            <a:xfrm>
              <a:off x="3408463" y="4660371"/>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Verliefd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Tijdelijke aanduiding voor inhoud 3">
              <a:extLst>
                <a:ext uri="{FF2B5EF4-FFF2-40B4-BE49-F238E27FC236}">
                  <a16:creationId xmlns:a16="http://schemas.microsoft.com/office/drawing/2014/main" id="{E3214D7F-66F8-6D42-B93B-128F2BD82D57}"/>
                </a:ext>
              </a:extLst>
            </p:cNvPr>
            <p:cNvSpPr txBox="1">
              <a:spLocks/>
            </p:cNvSpPr>
            <p:nvPr/>
          </p:nvSpPr>
          <p:spPr>
            <a:xfrm>
              <a:off x="4471572" y="4660371"/>
              <a:ext cx="1383724"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Teleurgesteld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ijdelijke aanduiding voor inhoud 3">
              <a:extLst>
                <a:ext uri="{FF2B5EF4-FFF2-40B4-BE49-F238E27FC236}">
                  <a16:creationId xmlns:a16="http://schemas.microsoft.com/office/drawing/2014/main" id="{A581ADB1-6998-DC42-AA50-75D12C85DE85}"/>
                </a:ext>
              </a:extLst>
            </p:cNvPr>
            <p:cNvSpPr txBox="1">
              <a:spLocks/>
            </p:cNvSpPr>
            <p:nvPr/>
          </p:nvSpPr>
          <p:spPr>
            <a:xfrm>
              <a:off x="6092028" y="4660371"/>
              <a:ext cx="826381"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Bang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Tijdelijke aanduiding voor inhoud 3">
              <a:extLst>
                <a:ext uri="{FF2B5EF4-FFF2-40B4-BE49-F238E27FC236}">
                  <a16:creationId xmlns:a16="http://schemas.microsoft.com/office/drawing/2014/main" id="{52EC4581-4D2F-C14A-B27A-53E52C298750}"/>
                </a:ext>
              </a:extLst>
            </p:cNvPr>
            <p:cNvSpPr txBox="1">
              <a:spLocks/>
            </p:cNvSpPr>
            <p:nvPr/>
          </p:nvSpPr>
          <p:spPr>
            <a:xfrm>
              <a:off x="1969456" y="6111485"/>
              <a:ext cx="953799"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Gelukkig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6" name="Tijdelijke aanduiding voor inhoud 3">
              <a:extLst>
                <a:ext uri="{FF2B5EF4-FFF2-40B4-BE49-F238E27FC236}">
                  <a16:creationId xmlns:a16="http://schemas.microsoft.com/office/drawing/2014/main" id="{751E3B9B-0F3E-1C48-90B2-D9E620ACFAF1}"/>
                </a:ext>
              </a:extLst>
            </p:cNvPr>
            <p:cNvSpPr txBox="1">
              <a:spLocks/>
            </p:cNvSpPr>
            <p:nvPr/>
          </p:nvSpPr>
          <p:spPr>
            <a:xfrm>
              <a:off x="3288818" y="6111485"/>
              <a:ext cx="106567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Verdrietig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ijdelijke aanduiding voor inhoud 3">
              <a:extLst>
                <a:ext uri="{FF2B5EF4-FFF2-40B4-BE49-F238E27FC236}">
                  <a16:creationId xmlns:a16="http://schemas.microsoft.com/office/drawing/2014/main" id="{2E2281F4-ECF7-8546-8CDF-29C02D374200}"/>
                </a:ext>
              </a:extLst>
            </p:cNvPr>
            <p:cNvSpPr txBox="1">
              <a:spLocks/>
            </p:cNvSpPr>
            <p:nvPr/>
          </p:nvSpPr>
          <p:spPr>
            <a:xfrm>
              <a:off x="4471572" y="6111485"/>
              <a:ext cx="1383724"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Geïrriteerd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8" name="Tijdelijke aanduiding voor inhoud 3">
              <a:extLst>
                <a:ext uri="{FF2B5EF4-FFF2-40B4-BE49-F238E27FC236}">
                  <a16:creationId xmlns:a16="http://schemas.microsoft.com/office/drawing/2014/main" id="{1161A74B-CE46-B54E-8BD8-D91727A17450}"/>
                </a:ext>
              </a:extLst>
            </p:cNvPr>
            <p:cNvSpPr txBox="1">
              <a:spLocks/>
            </p:cNvSpPr>
            <p:nvPr/>
          </p:nvSpPr>
          <p:spPr>
            <a:xfrm>
              <a:off x="6092027" y="6111485"/>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Moe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50" name="Picture 49" descr="A picture containing stationary, writing implement, pen&#10;&#10;Description automatically generated">
            <a:extLst>
              <a:ext uri="{FF2B5EF4-FFF2-40B4-BE49-F238E27FC236}">
                <a16:creationId xmlns:a16="http://schemas.microsoft.com/office/drawing/2014/main" id="{BD656905-F0FC-DC42-AF40-3CAEA006F79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941861" y="0"/>
            <a:ext cx="3250139" cy="2607268"/>
          </a:xfrm>
          <a:prstGeom prst="rect">
            <a:avLst/>
          </a:prstGeom>
          <a:effectLst>
            <a:outerShdw blurRad="607690" dist="228526" dir="5400000" sx="80041" sy="80041" algn="ctr" rotWithShape="0">
              <a:srgbClr val="000000">
                <a:alpha val="41161"/>
              </a:srgbClr>
            </a:outerShdw>
          </a:effectLst>
        </p:spPr>
      </p:pic>
    </p:spTree>
    <p:extLst>
      <p:ext uri="{BB962C8B-B14F-4D97-AF65-F5344CB8AC3E}">
        <p14:creationId xmlns:p14="http://schemas.microsoft.com/office/powerpoint/2010/main" val="1353117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C086421-65C0-3A41-9234-FBFAF82D867F}"/>
              </a:ext>
            </a:extLst>
          </p:cNvPr>
          <p:cNvSpPr>
            <a:spLocks noGrp="1"/>
          </p:cNvSpPr>
          <p:nvPr>
            <p:ph type="title" idx="4294967295"/>
          </p:nvPr>
        </p:nvSpPr>
        <p:spPr>
          <a:xfrm>
            <a:off x="533400" y="487046"/>
            <a:ext cx="10515600" cy="437294"/>
          </a:xfrm>
          <a:prstGeom prst="rect">
            <a:avLst/>
          </a:prstGeom>
        </p:spPr>
        <p:txBody>
          <a:bodyPr/>
          <a:lstStyle/>
          <a:p>
            <a:r>
              <a:rPr lang="en-NL" sz="3600" b="1" dirty="0">
                <a:latin typeface="Museo 700" panose="02000000000000000000" pitchFamily="2" charset="77"/>
              </a:rPr>
              <a:t>Les 1: een dubbele crisis</a:t>
            </a:r>
          </a:p>
        </p:txBody>
      </p:sp>
      <p:sp>
        <p:nvSpPr>
          <p:cNvPr id="4" name="Tijdelijke aanduiding voor inhoud 3">
            <a:extLst>
              <a:ext uri="{FF2B5EF4-FFF2-40B4-BE49-F238E27FC236}">
                <a16:creationId xmlns:a16="http://schemas.microsoft.com/office/drawing/2014/main" id="{9E59962E-20ED-4BA7-B5C7-CF2F30578A56}"/>
              </a:ext>
            </a:extLst>
          </p:cNvPr>
          <p:cNvSpPr>
            <a:spLocks noGrp="1"/>
          </p:cNvSpPr>
          <p:nvPr>
            <p:ph sz="half" idx="4294967295"/>
          </p:nvPr>
        </p:nvSpPr>
        <p:spPr>
          <a:xfrm>
            <a:off x="2607567" y="2765673"/>
            <a:ext cx="3359426" cy="2736769"/>
          </a:xfrm>
          <a:prstGeom prst="rect">
            <a:avLst/>
          </a:prstGeom>
        </p:spPr>
        <p:txBody>
          <a:bodyPr vert="horz" lIns="0" tIns="45720" rIns="0" bIns="45720" rtlCol="0">
            <a:normAutofit/>
          </a:bodyPr>
          <a:lstStyle/>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Warming-up</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Animatiefilm</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Individuele opdracht </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Groepsopdracht</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Discussie in de klas</a:t>
            </a:r>
          </a:p>
        </p:txBody>
      </p:sp>
      <p:sp>
        <p:nvSpPr>
          <p:cNvPr id="21" name="TextBox 20">
            <a:extLst>
              <a:ext uri="{FF2B5EF4-FFF2-40B4-BE49-F238E27FC236}">
                <a16:creationId xmlns:a16="http://schemas.microsoft.com/office/drawing/2014/main" id="{85A6A114-1AEC-2041-89FB-5B6B07455EA0}"/>
              </a:ext>
            </a:extLst>
          </p:cNvPr>
          <p:cNvSpPr txBox="1"/>
          <p:nvPr/>
        </p:nvSpPr>
        <p:spPr>
          <a:xfrm>
            <a:off x="2301937" y="2215634"/>
            <a:ext cx="3665055" cy="400110"/>
          </a:xfrm>
          <a:prstGeom prst="rect">
            <a:avLst/>
          </a:prstGeom>
          <a:noFill/>
        </p:spPr>
        <p:txBody>
          <a:bodyPr wrap="square">
            <a:spAutoFit/>
          </a:bodyPr>
          <a:lstStyle/>
          <a:p>
            <a:r>
              <a:rPr lang="en-NL" sz="2000" b="1" dirty="0">
                <a:solidFill>
                  <a:schemeClr val="tx2">
                    <a:lumMod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Wat gaan we doen?</a:t>
            </a:r>
          </a:p>
        </p:txBody>
      </p:sp>
    </p:spTree>
    <p:extLst>
      <p:ext uri="{BB962C8B-B14F-4D97-AF65-F5344CB8AC3E}">
        <p14:creationId xmlns:p14="http://schemas.microsoft.com/office/powerpoint/2010/main" val="383276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860215-C562-0E4E-832A-8F47CD8ED3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96382" y="1949668"/>
            <a:ext cx="5999236" cy="3519236"/>
          </a:xfrm>
          <a:prstGeom prst="rect">
            <a:avLst/>
          </a:prstGeom>
        </p:spPr>
      </p:pic>
      <p:sp>
        <p:nvSpPr>
          <p:cNvPr id="8" name="Tijdelijke aanduiding voor inhoud 3">
            <a:extLst>
              <a:ext uri="{FF2B5EF4-FFF2-40B4-BE49-F238E27FC236}">
                <a16:creationId xmlns:a16="http://schemas.microsoft.com/office/drawing/2014/main" id="{AB703FB1-5010-2341-8041-F51E1714C19B}"/>
              </a:ext>
            </a:extLst>
          </p:cNvPr>
          <p:cNvSpPr txBox="1">
            <a:spLocks/>
          </p:cNvSpPr>
          <p:nvPr/>
        </p:nvSpPr>
        <p:spPr>
          <a:xfrm>
            <a:off x="4360985" y="5591175"/>
            <a:ext cx="3470030" cy="218498"/>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nl-NL" sz="1600" dirty="0" err="1">
                <a:solidFill>
                  <a:srgbClr val="EFC44D"/>
                </a:solidFill>
                <a:latin typeface="Open Sans" panose="020B0606030504020204" pitchFamily="34" charset="0"/>
                <a:ea typeface="Open Sans" panose="020B0606030504020204" pitchFamily="34" charset="0"/>
                <a:cs typeface="Open Sans" panose="020B0606030504020204" pitchFamily="34" charset="0"/>
                <a:hlinkClick r:id="rId4"/>
              </a:rPr>
              <a:t>https</a:t>
            </a:r>
            <a:r>
              <a:rPr lang="nl-NL" sz="1600" dirty="0">
                <a:solidFill>
                  <a:srgbClr val="EFC44D"/>
                </a:solidFill>
                <a:latin typeface="Open Sans" panose="020B0606030504020204" pitchFamily="34" charset="0"/>
                <a:ea typeface="Open Sans" panose="020B0606030504020204" pitchFamily="34" charset="0"/>
                <a:cs typeface="Open Sans" panose="020B0606030504020204" pitchFamily="34" charset="0"/>
                <a:hlinkClick r:id="rId4"/>
              </a:rPr>
              <a:t>://</a:t>
            </a:r>
            <a:r>
              <a:rPr lang="nl-NL" sz="1600" dirty="0" err="1">
                <a:solidFill>
                  <a:srgbClr val="EFC44D"/>
                </a:solidFill>
                <a:latin typeface="Open Sans" panose="020B0606030504020204" pitchFamily="34" charset="0"/>
                <a:ea typeface="Open Sans" panose="020B0606030504020204" pitchFamily="34" charset="0"/>
                <a:cs typeface="Open Sans" panose="020B0606030504020204" pitchFamily="34" charset="0"/>
                <a:hlinkClick r:id="rId4"/>
              </a:rPr>
              <a:t>youtu.be</a:t>
            </a:r>
            <a:r>
              <a:rPr lang="nl-NL" sz="1600" dirty="0">
                <a:solidFill>
                  <a:srgbClr val="EFC44D"/>
                </a:solidFill>
                <a:latin typeface="Open Sans" panose="020B0606030504020204" pitchFamily="34" charset="0"/>
                <a:ea typeface="Open Sans" panose="020B0606030504020204" pitchFamily="34" charset="0"/>
                <a:cs typeface="Open Sans" panose="020B0606030504020204" pitchFamily="34" charset="0"/>
                <a:hlinkClick r:id="rId4"/>
              </a:rPr>
              <a:t>/ktvOD9ZnWOw</a:t>
            </a:r>
            <a:endParaRPr lang="en-US" sz="1600" dirty="0">
              <a:solidFill>
                <a:srgbClr val="EFC44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5">
            <a:extLst>
              <a:ext uri="{FF2B5EF4-FFF2-40B4-BE49-F238E27FC236}">
                <a16:creationId xmlns:a16="http://schemas.microsoft.com/office/drawing/2014/main" id="{59246214-65E0-784D-A553-D5B0CC526D39}"/>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14. Animatiefilm 3 - Grip op je gevoel</a:t>
            </a:r>
          </a:p>
        </p:txBody>
      </p:sp>
    </p:spTree>
    <p:extLst>
      <p:ext uri="{BB962C8B-B14F-4D97-AF65-F5344CB8AC3E}">
        <p14:creationId xmlns:p14="http://schemas.microsoft.com/office/powerpoint/2010/main" val="2967008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garment&#10;&#10;Description automatically generated with low confidence">
            <a:extLst>
              <a:ext uri="{FF2B5EF4-FFF2-40B4-BE49-F238E27FC236}">
                <a16:creationId xmlns:a16="http://schemas.microsoft.com/office/drawing/2014/main" id="{A08080B8-CD64-0146-9ED2-623CA7F9E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5875" y="77758"/>
            <a:ext cx="3795441" cy="5667768"/>
          </a:xfrm>
          <a:prstGeom prst="rect">
            <a:avLst/>
          </a:prstGeom>
        </p:spPr>
      </p:pic>
      <p:sp>
        <p:nvSpPr>
          <p:cNvPr id="8" name="Title 15">
            <a:extLst>
              <a:ext uri="{FF2B5EF4-FFF2-40B4-BE49-F238E27FC236}">
                <a16:creationId xmlns:a16="http://schemas.microsoft.com/office/drawing/2014/main" id="{5E3C6AF7-12C0-344D-BCAE-159BD8DDF8C8}"/>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15. Opdracht: advies aan Sam</a:t>
            </a:r>
          </a:p>
        </p:txBody>
      </p:sp>
      <p:sp>
        <p:nvSpPr>
          <p:cNvPr id="9" name="Tijdelijke aanduiding voor inhoud 3">
            <a:extLst>
              <a:ext uri="{FF2B5EF4-FFF2-40B4-BE49-F238E27FC236}">
                <a16:creationId xmlns:a16="http://schemas.microsoft.com/office/drawing/2014/main" id="{D7095831-FF1C-DC4E-B0FB-54D2FA8A6086}"/>
              </a:ext>
            </a:extLst>
          </p:cNvPr>
          <p:cNvSpPr txBox="1">
            <a:spLocks/>
          </p:cNvSpPr>
          <p:nvPr/>
        </p:nvSpPr>
        <p:spPr>
          <a:xfrm>
            <a:off x="878565" y="1866558"/>
            <a:ext cx="7739228" cy="132582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4"/>
              </a:buBlip>
            </a:pPr>
            <a:r>
              <a:rPr lang="nl-NL" sz="1800" dirty="0">
                <a:latin typeface="Open Sans" panose="020B0606030504020204" pitchFamily="34" charset="0"/>
                <a:ea typeface="Open Sans" panose="020B0606030504020204" pitchFamily="34" charset="0"/>
                <a:cs typeface="Open Sans" panose="020B0606030504020204" pitchFamily="34" charset="0"/>
              </a:rPr>
              <a:t>  Wat kunnen redenen zijn dat Sam achteruitgaat?</a:t>
            </a:r>
          </a:p>
          <a:p>
            <a:pPr marL="251460" indent="-342900">
              <a:buSzPct val="80000"/>
              <a:buBlip>
                <a:blip r:embed="rId4"/>
              </a:buBlip>
            </a:pPr>
            <a:r>
              <a:rPr lang="nl-NL" sz="1800" dirty="0">
                <a:latin typeface="Open Sans" panose="020B0606030504020204" pitchFamily="34" charset="0"/>
                <a:ea typeface="Open Sans" panose="020B0606030504020204" pitchFamily="34" charset="0"/>
                <a:cs typeface="Open Sans" panose="020B0606030504020204" pitchFamily="34" charset="0"/>
              </a:rPr>
              <a:t>  Als je in </a:t>
            </a:r>
            <a:r>
              <a:rPr lang="nl-NL" sz="1800" dirty="0" err="1">
                <a:latin typeface="Open Sans" panose="020B0606030504020204" pitchFamily="34" charset="0"/>
                <a:ea typeface="Open Sans" panose="020B0606030504020204" pitchFamily="34" charset="0"/>
                <a:cs typeface="Open Sans" panose="020B0606030504020204" pitchFamily="34" charset="0"/>
              </a:rPr>
              <a:t>Sams</a:t>
            </a:r>
            <a:r>
              <a:rPr lang="nl-NL" sz="1800" dirty="0">
                <a:latin typeface="Open Sans" panose="020B0606030504020204" pitchFamily="34" charset="0"/>
                <a:ea typeface="Open Sans" panose="020B0606030504020204" pitchFamily="34" charset="0"/>
                <a:cs typeface="Open Sans" panose="020B0606030504020204" pitchFamily="34" charset="0"/>
              </a:rPr>
              <a:t> schoenen zou staan, wat zou je willen dat er gebeurt?</a:t>
            </a:r>
          </a:p>
          <a:p>
            <a:pPr marL="251460" indent="-342900">
              <a:buSzPct val="80000"/>
              <a:buBlip>
                <a:blip r:embed="rId4"/>
              </a:buBlip>
            </a:pPr>
            <a:r>
              <a:rPr lang="nl-NL" sz="1800" dirty="0">
                <a:latin typeface="Open Sans" panose="020B0606030504020204" pitchFamily="34" charset="0"/>
                <a:ea typeface="Open Sans" panose="020B0606030504020204" pitchFamily="34" charset="0"/>
                <a:cs typeface="Open Sans" panose="020B0606030504020204" pitchFamily="34" charset="0"/>
              </a:rPr>
              <a:t>  Welke stappen kan hij zelf ondernemen?</a:t>
            </a:r>
          </a:p>
        </p:txBody>
      </p:sp>
      <p:sp>
        <p:nvSpPr>
          <p:cNvPr id="11" name="TextBox 10">
            <a:extLst>
              <a:ext uri="{FF2B5EF4-FFF2-40B4-BE49-F238E27FC236}">
                <a16:creationId xmlns:a16="http://schemas.microsoft.com/office/drawing/2014/main" id="{6D268129-5C42-3248-B994-4E8389BB6A18}"/>
              </a:ext>
            </a:extLst>
          </p:cNvPr>
          <p:cNvSpPr txBox="1"/>
          <p:nvPr/>
        </p:nvSpPr>
        <p:spPr>
          <a:xfrm>
            <a:off x="878565" y="3946358"/>
            <a:ext cx="7447288" cy="369332"/>
          </a:xfrm>
          <a:prstGeom prst="rect">
            <a:avLst/>
          </a:prstGeom>
          <a:noFill/>
        </p:spPr>
        <p:txBody>
          <a:bodyPr wrap="square">
            <a:spAutoFit/>
          </a:bodyPr>
          <a:lstStyle/>
          <a:p>
            <a:pPr marL="251460" indent="-342900">
              <a:buSzPct val="80000"/>
              <a:buBlip>
                <a:blip r:embed="rId4"/>
              </a:buBlip>
            </a:pPr>
            <a:r>
              <a:rPr lang="nl-NL"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Welke adviezen die je hebt gehoord vind je bruikbaar?</a:t>
            </a:r>
          </a:p>
        </p:txBody>
      </p:sp>
    </p:spTree>
    <p:extLst>
      <p:ext uri="{BB962C8B-B14F-4D97-AF65-F5344CB8AC3E}">
        <p14:creationId xmlns:p14="http://schemas.microsoft.com/office/powerpoint/2010/main" val="3466278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9F8827CF-D6E0-F344-8A99-4C0D1A4FEA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20" y="0"/>
            <a:ext cx="12192000" cy="6858000"/>
          </a:xfrm>
          <a:prstGeom prst="rect">
            <a:avLst/>
          </a:prstGeom>
        </p:spPr>
      </p:pic>
      <p:sp>
        <p:nvSpPr>
          <p:cNvPr id="15" name="TextBox 14">
            <a:extLst>
              <a:ext uri="{FF2B5EF4-FFF2-40B4-BE49-F238E27FC236}">
                <a16:creationId xmlns:a16="http://schemas.microsoft.com/office/drawing/2014/main" id="{1BA6F03B-41DA-2A41-B983-F4B5869AB4CB}"/>
              </a:ext>
            </a:extLst>
          </p:cNvPr>
          <p:cNvSpPr txBox="1"/>
          <p:nvPr/>
        </p:nvSpPr>
        <p:spPr>
          <a:xfrm>
            <a:off x="-6220" y="5530847"/>
            <a:ext cx="12192000" cy="830997"/>
          </a:xfrm>
          <a:prstGeom prst="rect">
            <a:avLst/>
          </a:prstGeom>
          <a:noFill/>
        </p:spPr>
        <p:txBody>
          <a:bodyPr wrap="square">
            <a:spAutoFit/>
          </a:bodyPr>
          <a:lstStyle/>
          <a:p>
            <a:pPr algn="ctr"/>
            <a:r>
              <a:rPr lang="nl-NL" sz="4800" b="1" dirty="0">
                <a:solidFill>
                  <a:schemeClr val="tx1">
                    <a:lumMod val="95000"/>
                    <a:lumOff val="5000"/>
                  </a:schemeClr>
                </a:solidFill>
                <a:latin typeface="Museo 700" panose="02000000000000000000" pitchFamily="2" charset="77"/>
              </a:rPr>
              <a:t>Les 4: grip op je gevoel</a:t>
            </a:r>
          </a:p>
        </p:txBody>
      </p:sp>
    </p:spTree>
    <p:extLst>
      <p:ext uri="{BB962C8B-B14F-4D97-AF65-F5344CB8AC3E}">
        <p14:creationId xmlns:p14="http://schemas.microsoft.com/office/powerpoint/2010/main" val="1819798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06A84D38-1CE7-454C-9ED6-8F9CD8A14B50}"/>
              </a:ext>
            </a:extLst>
          </p:cNvPr>
          <p:cNvSpPr txBox="1">
            <a:spLocks/>
          </p:cNvSpPr>
          <p:nvPr/>
        </p:nvSpPr>
        <p:spPr>
          <a:xfrm>
            <a:off x="533400" y="487046"/>
            <a:ext cx="10515600"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Les 4: grip op je gevoel</a:t>
            </a:r>
          </a:p>
        </p:txBody>
      </p:sp>
      <p:grpSp>
        <p:nvGrpSpPr>
          <p:cNvPr id="11" name="Group 10">
            <a:extLst>
              <a:ext uri="{FF2B5EF4-FFF2-40B4-BE49-F238E27FC236}">
                <a16:creationId xmlns:a16="http://schemas.microsoft.com/office/drawing/2014/main" id="{8B09EDA9-6761-C44E-B9B5-B46EE271A456}"/>
              </a:ext>
            </a:extLst>
          </p:cNvPr>
          <p:cNvGrpSpPr/>
          <p:nvPr/>
        </p:nvGrpSpPr>
        <p:grpSpPr>
          <a:xfrm>
            <a:off x="2301937" y="2215634"/>
            <a:ext cx="3665055" cy="2634662"/>
            <a:chOff x="3689903" y="2215634"/>
            <a:chExt cx="3665055" cy="2634662"/>
          </a:xfrm>
        </p:grpSpPr>
        <p:sp>
          <p:nvSpPr>
            <p:cNvPr id="12" name="Tijdelijke aanduiding voor inhoud 3">
              <a:extLst>
                <a:ext uri="{FF2B5EF4-FFF2-40B4-BE49-F238E27FC236}">
                  <a16:creationId xmlns:a16="http://schemas.microsoft.com/office/drawing/2014/main" id="{BA25104A-A25D-F04F-8B6E-9A041550A3E0}"/>
                </a:ext>
              </a:extLst>
            </p:cNvPr>
            <p:cNvSpPr txBox="1">
              <a:spLocks/>
            </p:cNvSpPr>
            <p:nvPr/>
          </p:nvSpPr>
          <p:spPr>
            <a:xfrm>
              <a:off x="3995532" y="2765673"/>
              <a:ext cx="3359426" cy="2084623"/>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Warming-up  </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Animatiefilm</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Klassikale opdracht</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Individuele opdracht</a:t>
              </a:r>
            </a:p>
            <a:p>
              <a:pPr marL="251460" indent="-342900">
                <a:buSzPct val="80000"/>
                <a:buBlip>
                  <a:blip r:embed="rId3"/>
                </a:buBlip>
              </a:pPr>
              <a:endParaRPr lang="nl-NL" sz="1600" b="1" dirty="0">
                <a:latin typeface="Open Sans Semibold" panose="020B0606030504020204" pitchFamily="34" charset="0"/>
                <a:ea typeface="Open Sans Semibold" panose="020B0606030504020204" pitchFamily="34" charset="0"/>
                <a:cs typeface="Open Sans Semibold" panose="020B0606030504020204" pitchFamily="34" charset="0"/>
              </a:endParaRP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Afronding lessenserie</a:t>
              </a:r>
            </a:p>
          </p:txBody>
        </p:sp>
        <p:sp>
          <p:nvSpPr>
            <p:cNvPr id="13" name="TextBox 12">
              <a:extLst>
                <a:ext uri="{FF2B5EF4-FFF2-40B4-BE49-F238E27FC236}">
                  <a16:creationId xmlns:a16="http://schemas.microsoft.com/office/drawing/2014/main" id="{2D4CFE0C-4294-C64A-AA5C-67F5E249D27C}"/>
                </a:ext>
              </a:extLst>
            </p:cNvPr>
            <p:cNvSpPr txBox="1"/>
            <p:nvPr/>
          </p:nvSpPr>
          <p:spPr>
            <a:xfrm>
              <a:off x="3689903" y="2215634"/>
              <a:ext cx="2800349" cy="400110"/>
            </a:xfrm>
            <a:prstGeom prst="rect">
              <a:avLst/>
            </a:prstGeom>
            <a:noFill/>
          </p:spPr>
          <p:txBody>
            <a:bodyPr wrap="square">
              <a:spAutoFit/>
            </a:bodyPr>
            <a:lstStyle/>
            <a:p>
              <a:r>
                <a:rPr lang="en-NL" sz="2000" b="1" dirty="0">
                  <a:solidFill>
                    <a:srgbClr val="7E9DA7"/>
                  </a:solidFill>
                  <a:latin typeface="Open Sans Semibold" panose="020B0606030504020204" pitchFamily="34" charset="0"/>
                  <a:ea typeface="Open Sans Semibold" panose="020B0606030504020204" pitchFamily="34" charset="0"/>
                  <a:cs typeface="Open Sans Semibold" panose="020B0606030504020204" pitchFamily="34" charset="0"/>
                </a:rPr>
                <a:t>Wat gaan we doen?</a:t>
              </a:r>
            </a:p>
          </p:txBody>
        </p:sp>
      </p:grpSp>
    </p:spTree>
    <p:extLst>
      <p:ext uri="{BB962C8B-B14F-4D97-AF65-F5344CB8AC3E}">
        <p14:creationId xmlns:p14="http://schemas.microsoft.com/office/powerpoint/2010/main" val="2528335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D2A8B-DF51-B940-A6AE-AD8B431FBFA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96383" y="1949668"/>
            <a:ext cx="5999234" cy="3519236"/>
          </a:xfrm>
          <a:prstGeom prst="rect">
            <a:avLst/>
          </a:prstGeom>
        </p:spPr>
      </p:pic>
      <p:sp>
        <p:nvSpPr>
          <p:cNvPr id="10" name="Tijdelijke aanduiding voor inhoud 3">
            <a:extLst>
              <a:ext uri="{FF2B5EF4-FFF2-40B4-BE49-F238E27FC236}">
                <a16:creationId xmlns:a16="http://schemas.microsoft.com/office/drawing/2014/main" id="{A275A1A4-BBC7-884C-B6F9-BA51ACF8617D}"/>
              </a:ext>
            </a:extLst>
          </p:cNvPr>
          <p:cNvSpPr txBox="1">
            <a:spLocks/>
          </p:cNvSpPr>
          <p:nvPr/>
        </p:nvSpPr>
        <p:spPr>
          <a:xfrm>
            <a:off x="4342229" y="5606334"/>
            <a:ext cx="3507544" cy="188180"/>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nl-NL" sz="1600" dirty="0" err="1">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https</a:t>
            </a:r>
            <a:r>
              <a:rPr lang="nl-NL" sz="1600" dirty="0">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a:t>
            </a:r>
            <a:r>
              <a:rPr lang="nl-NL" sz="1600" dirty="0" err="1">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youtu.be</a:t>
            </a:r>
            <a:r>
              <a:rPr lang="nl-NL" sz="1600" dirty="0">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/GDCT7VnpjR0</a:t>
            </a:r>
            <a:endParaRPr lang="en-US" sz="1600" dirty="0">
              <a:solidFill>
                <a:srgbClr val="7E9DA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5">
            <a:extLst>
              <a:ext uri="{FF2B5EF4-FFF2-40B4-BE49-F238E27FC236}">
                <a16:creationId xmlns:a16="http://schemas.microsoft.com/office/drawing/2014/main" id="{9DEED03B-5483-A745-9B30-E81526953C6A}"/>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16. Animatiefilm 4 – Je stress te lijf</a:t>
            </a:r>
          </a:p>
        </p:txBody>
      </p:sp>
    </p:spTree>
    <p:extLst>
      <p:ext uri="{BB962C8B-B14F-4D97-AF65-F5344CB8AC3E}">
        <p14:creationId xmlns:p14="http://schemas.microsoft.com/office/powerpoint/2010/main" val="3698111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7F110AE-4785-4F08-B3EF-CB28179DDA99}"/>
              </a:ext>
            </a:extLst>
          </p:cNvPr>
          <p:cNvSpPr>
            <a:spLocks noGrp="1"/>
          </p:cNvSpPr>
          <p:nvPr>
            <p:ph sz="half" idx="4294967295"/>
          </p:nvPr>
        </p:nvSpPr>
        <p:spPr>
          <a:xfrm>
            <a:off x="0" y="1846263"/>
            <a:ext cx="4938713" cy="4022725"/>
          </a:xfrm>
          <a:prstGeom prst="rect">
            <a:avLst/>
          </a:prstGeom>
        </p:spPr>
        <p:txBody>
          <a:bodyPr/>
          <a:lstStyle/>
          <a:p>
            <a:endParaRPr lang="en-US" dirty="0"/>
          </a:p>
          <a:p>
            <a:endParaRPr lang="nl-NL" dirty="0"/>
          </a:p>
          <a:p>
            <a:endParaRPr lang="nl-NL" dirty="0"/>
          </a:p>
        </p:txBody>
      </p:sp>
      <p:sp>
        <p:nvSpPr>
          <p:cNvPr id="7" name="Title 15">
            <a:extLst>
              <a:ext uri="{FF2B5EF4-FFF2-40B4-BE49-F238E27FC236}">
                <a16:creationId xmlns:a16="http://schemas.microsoft.com/office/drawing/2014/main" id="{CAD3B84B-937E-B74E-9DB3-28E96FE84703}"/>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17a. Opdracht: wat beïnvloedt jouw stemming</a:t>
            </a:r>
            <a:r>
              <a:rPr lang="nl-NL" sz="3600" b="1" dirty="0">
                <a:latin typeface="Museo 700" panose="02000000000000000000" pitchFamily="2" charset="77"/>
              </a:rPr>
              <a:t>?</a:t>
            </a:r>
            <a:endParaRPr lang="en-NL" sz="3600" b="1" dirty="0">
              <a:latin typeface="Museo 700" panose="02000000000000000000" pitchFamily="2" charset="77"/>
            </a:endParaRPr>
          </a:p>
        </p:txBody>
      </p:sp>
      <p:grpSp>
        <p:nvGrpSpPr>
          <p:cNvPr id="12" name="Group 11">
            <a:extLst>
              <a:ext uri="{FF2B5EF4-FFF2-40B4-BE49-F238E27FC236}">
                <a16:creationId xmlns:a16="http://schemas.microsoft.com/office/drawing/2014/main" id="{1CD16A74-ADEC-F941-BE69-EFB88AE496A2}"/>
              </a:ext>
            </a:extLst>
          </p:cNvPr>
          <p:cNvGrpSpPr/>
          <p:nvPr/>
        </p:nvGrpSpPr>
        <p:grpSpPr>
          <a:xfrm>
            <a:off x="1220630" y="1380056"/>
            <a:ext cx="3232100" cy="4684105"/>
            <a:chOff x="634221" y="1380056"/>
            <a:chExt cx="3232100" cy="4684105"/>
          </a:xfrm>
        </p:grpSpPr>
        <p:pic>
          <p:nvPicPr>
            <p:cNvPr id="5" name="Picture 4" descr="Graphical user interface, text, application&#10;&#10;Description automatically generated">
              <a:extLst>
                <a:ext uri="{FF2B5EF4-FFF2-40B4-BE49-F238E27FC236}">
                  <a16:creationId xmlns:a16="http://schemas.microsoft.com/office/drawing/2014/main" id="{436CA7A9-1235-964B-95E7-0FDA85E71D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221" y="1380056"/>
              <a:ext cx="3112831" cy="4684105"/>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F89C8D0-99D9-4049-942A-FDB1E2830C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7782" y="1380056"/>
              <a:ext cx="238539" cy="4684105"/>
            </a:xfrm>
            <a:prstGeom prst="rect">
              <a:avLst/>
            </a:prstGeom>
          </p:spPr>
        </p:pic>
      </p:grpSp>
      <p:pic>
        <p:nvPicPr>
          <p:cNvPr id="10" name="Picture 9" descr="A picture containing indoor&#10;&#10;Description automatically generated">
            <a:extLst>
              <a:ext uri="{FF2B5EF4-FFF2-40B4-BE49-F238E27FC236}">
                <a16:creationId xmlns:a16="http://schemas.microsoft.com/office/drawing/2014/main" id="{E28690BB-6CC8-5848-8F0D-2B462F0414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9561" y="1380056"/>
            <a:ext cx="6100013" cy="3871161"/>
          </a:xfrm>
          <a:prstGeom prst="rect">
            <a:avLst/>
          </a:prstGeom>
        </p:spPr>
      </p:pic>
    </p:spTree>
    <p:extLst>
      <p:ext uri="{BB962C8B-B14F-4D97-AF65-F5344CB8AC3E}">
        <p14:creationId xmlns:p14="http://schemas.microsoft.com/office/powerpoint/2010/main" val="162704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F7BF738B-E6FF-7144-BB5C-5F5F4BAAF016}"/>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17b. Opdracht: het ademhalingsexp</a:t>
            </a:r>
            <a:r>
              <a:rPr lang="nl-NL" sz="3600" b="1" dirty="0">
                <a:latin typeface="Museo 700" panose="02000000000000000000" pitchFamily="2" charset="77"/>
              </a:rPr>
              <a:t>e</a:t>
            </a:r>
            <a:r>
              <a:rPr lang="en-NL" sz="3600" b="1" dirty="0">
                <a:latin typeface="Museo 700" panose="02000000000000000000" pitchFamily="2" charset="77"/>
              </a:rPr>
              <a:t>riment</a:t>
            </a:r>
          </a:p>
        </p:txBody>
      </p:sp>
      <p:pic>
        <p:nvPicPr>
          <p:cNvPr id="8" name="Picture 7" descr="Graphical user interface, application&#10;&#10;Description automatically generated with medium confidence">
            <a:extLst>
              <a:ext uri="{FF2B5EF4-FFF2-40B4-BE49-F238E27FC236}">
                <a16:creationId xmlns:a16="http://schemas.microsoft.com/office/drawing/2014/main" id="{8AF1ACC8-49D5-114A-BFA6-9EAC4FFF8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7340" y="1376639"/>
            <a:ext cx="7512040" cy="4258277"/>
          </a:xfrm>
          <a:prstGeom prst="rect">
            <a:avLst/>
          </a:prstGeom>
        </p:spPr>
      </p:pic>
      <p:sp>
        <p:nvSpPr>
          <p:cNvPr id="9" name="Tijdelijke aanduiding voor inhoud 3">
            <a:extLst>
              <a:ext uri="{FF2B5EF4-FFF2-40B4-BE49-F238E27FC236}">
                <a16:creationId xmlns:a16="http://schemas.microsoft.com/office/drawing/2014/main" id="{320E4DB4-A9E9-3442-B699-698E62F30AEE}"/>
              </a:ext>
            </a:extLst>
          </p:cNvPr>
          <p:cNvSpPr txBox="1">
            <a:spLocks/>
          </p:cNvSpPr>
          <p:nvPr/>
        </p:nvSpPr>
        <p:spPr>
          <a:xfrm>
            <a:off x="3819792" y="5879158"/>
            <a:ext cx="4007136" cy="20805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nl-NL" sz="1600" dirty="0" err="1">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https</a:t>
            </a:r>
            <a:r>
              <a:rPr lang="nl-NL" sz="1600" dirty="0">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a:t>
            </a:r>
            <a:r>
              <a:rPr lang="nl-NL" sz="1600" dirty="0" err="1">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youtu.be</a:t>
            </a:r>
            <a:r>
              <a:rPr lang="nl-NL" sz="1600" dirty="0">
                <a:solidFill>
                  <a:srgbClr val="7E9DA7"/>
                </a:solidFill>
                <a:latin typeface="Open Sans" panose="020B0606030504020204" pitchFamily="34" charset="0"/>
                <a:ea typeface="Open Sans" panose="020B0606030504020204" pitchFamily="34" charset="0"/>
                <a:cs typeface="Open Sans" panose="020B0606030504020204" pitchFamily="34" charset="0"/>
                <a:hlinkClick r:id="rId4"/>
              </a:rPr>
              <a:t>/F2Z_4imFysw</a:t>
            </a:r>
            <a:endParaRPr lang="en-US" sz="1600" dirty="0">
              <a:solidFill>
                <a:srgbClr val="7E9DA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265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E59962E-20ED-4BA7-B5C7-CF2F30578A56}"/>
              </a:ext>
            </a:extLst>
          </p:cNvPr>
          <p:cNvSpPr>
            <a:spLocks noGrp="1"/>
          </p:cNvSpPr>
          <p:nvPr>
            <p:ph sz="half" idx="4294967295"/>
          </p:nvPr>
        </p:nvSpPr>
        <p:spPr>
          <a:xfrm>
            <a:off x="7209840" y="2620272"/>
            <a:ext cx="3340100" cy="4022725"/>
          </a:xfrm>
          <a:prstGeom prst="rect">
            <a:avLst/>
          </a:prstGeom>
        </p:spPr>
        <p:txBody>
          <a:bodyPr vert="horz" lIns="0" tIns="45720" rIns="0" bIns="45720" rtlCol="0">
            <a:normAutofit/>
          </a:bodyPr>
          <a:lstStyle/>
          <a:p>
            <a:pPr>
              <a:lnSpc>
                <a:spcPct val="107000"/>
              </a:lnSpc>
              <a:spcAft>
                <a:spcPts val="800"/>
              </a:spcAft>
            </a:pPr>
            <a:r>
              <a:rPr lang="nl-NL" sz="1800" dirty="0">
                <a:effectLst/>
                <a:latin typeface="Open Sans" panose="020B0606030504020204" pitchFamily="34" charset="0"/>
                <a:ea typeface="Open Sans" panose="020B0606030504020204" pitchFamily="34" charset="0"/>
                <a:cs typeface="Open Sans" panose="020B0606030504020204" pitchFamily="34" charset="0"/>
              </a:rPr>
              <a:t>Kruis achter elke manier aan hoe vaak je dit gebruikt om je stemming te beïnvloeden en of je hier meer aandacht aan wil besteden. </a:t>
            </a:r>
          </a:p>
        </p:txBody>
      </p:sp>
      <p:sp>
        <p:nvSpPr>
          <p:cNvPr id="5" name="Title 15">
            <a:extLst>
              <a:ext uri="{FF2B5EF4-FFF2-40B4-BE49-F238E27FC236}">
                <a16:creationId xmlns:a16="http://schemas.microsoft.com/office/drawing/2014/main" id="{1FBECE9F-430F-5E40-93CB-0C146842382D}"/>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17c. Opdracht: wat beïnvloedt jouw stemming</a:t>
            </a:r>
            <a:r>
              <a:rPr lang="nl-NL" sz="3600" b="1" dirty="0">
                <a:latin typeface="Museo 700" panose="02000000000000000000" pitchFamily="2" charset="77"/>
              </a:rPr>
              <a:t>?</a:t>
            </a:r>
            <a:endParaRPr lang="en-NL" sz="3600" b="1" dirty="0">
              <a:latin typeface="Museo 700" panose="02000000000000000000" pitchFamily="2" charset="77"/>
            </a:endParaRPr>
          </a:p>
        </p:txBody>
      </p:sp>
      <p:pic>
        <p:nvPicPr>
          <p:cNvPr id="7" name="Picture 6" descr="A picture containing icon&#10;&#10;Description automatically generated">
            <a:extLst>
              <a:ext uri="{FF2B5EF4-FFF2-40B4-BE49-F238E27FC236}">
                <a16:creationId xmlns:a16="http://schemas.microsoft.com/office/drawing/2014/main" id="{4255180A-9DD7-9B48-BB41-405C76F4C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9040" y="1454696"/>
            <a:ext cx="5711895" cy="4684105"/>
          </a:xfrm>
          <a:prstGeom prst="rect">
            <a:avLst/>
          </a:prstGeom>
        </p:spPr>
      </p:pic>
    </p:spTree>
    <p:extLst>
      <p:ext uri="{BB962C8B-B14F-4D97-AF65-F5344CB8AC3E}">
        <p14:creationId xmlns:p14="http://schemas.microsoft.com/office/powerpoint/2010/main" val="248478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5B822-A6E6-7641-A87B-D1A639075A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55998" y="0"/>
            <a:ext cx="8680003" cy="9150606"/>
          </a:xfrm>
          <a:prstGeom prst="rect">
            <a:avLst/>
          </a:prstGeom>
        </p:spPr>
      </p:pic>
      <p:sp>
        <p:nvSpPr>
          <p:cNvPr id="7" name="Title 15">
            <a:extLst>
              <a:ext uri="{FF2B5EF4-FFF2-40B4-BE49-F238E27FC236}">
                <a16:creationId xmlns:a16="http://schemas.microsoft.com/office/drawing/2014/main" id="{16CC87DC-1D86-324D-84C1-90FDC81BD989}"/>
              </a:ext>
            </a:extLst>
          </p:cNvPr>
          <p:cNvSpPr txBox="1">
            <a:spLocks/>
          </p:cNvSpPr>
          <p:nvPr/>
        </p:nvSpPr>
        <p:spPr>
          <a:xfrm>
            <a:off x="533400" y="487046"/>
            <a:ext cx="10966174"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Afronding les</a:t>
            </a:r>
          </a:p>
        </p:txBody>
      </p:sp>
    </p:spTree>
    <p:extLst>
      <p:ext uri="{BB962C8B-B14F-4D97-AF65-F5344CB8AC3E}">
        <p14:creationId xmlns:p14="http://schemas.microsoft.com/office/powerpoint/2010/main" val="379835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480AE62-DA1A-4C6B-9F54-E06ACC10A65A}"/>
              </a:ext>
            </a:extLst>
          </p:cNvPr>
          <p:cNvSpPr>
            <a:spLocks noGrp="1"/>
          </p:cNvSpPr>
          <p:nvPr>
            <p:ph sz="half" idx="4294967295"/>
          </p:nvPr>
        </p:nvSpPr>
        <p:spPr>
          <a:xfrm>
            <a:off x="2607068" y="1510803"/>
            <a:ext cx="6575425" cy="600710"/>
          </a:xfrm>
          <a:prstGeom prst="rect">
            <a:avLst/>
          </a:prstGeom>
        </p:spPr>
        <p:txBody>
          <a:bodyPr vert="horz" wrap="square" lIns="0" tIns="0" rIns="0" bIns="45720" rtlCol="0">
            <a:noAutofit/>
          </a:bodyPr>
          <a:lstStyle/>
          <a:p>
            <a:pPr marL="0" indent="0" algn="ctr">
              <a:buFont typeface="Calibri" panose="020F0502020204030204" pitchFamily="34" charset="0"/>
              <a:buNone/>
            </a:pPr>
            <a:r>
              <a:rPr lang="nl-NL" sz="2400" b="1" dirty="0">
                <a:solidFill>
                  <a:schemeClr val="tx2">
                    <a:lumMod val="50000"/>
                  </a:schemeClr>
                </a:solidFill>
                <a:effectLst/>
                <a:latin typeface="Open Sans Semibold" panose="020B0606030504020204" pitchFamily="34" charset="0"/>
                <a:ea typeface="Open Sans Semibold" panose="020B0606030504020204" pitchFamily="34" charset="0"/>
                <a:cs typeface="Open Sans Semibold" panose="020B0606030504020204" pitchFamily="34" charset="0"/>
              </a:rPr>
              <a:t>Hoe gaat het met je?</a:t>
            </a:r>
            <a:endParaRPr lang="en-US" sz="2400" b="1" dirty="0">
              <a:solidFill>
                <a:schemeClr val="tx2">
                  <a:lumMod val="5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6" name="Title 15">
            <a:extLst>
              <a:ext uri="{FF2B5EF4-FFF2-40B4-BE49-F238E27FC236}">
                <a16:creationId xmlns:a16="http://schemas.microsoft.com/office/drawing/2014/main" id="{4F941DBA-8669-0D4A-BCED-611F21E0E010}"/>
              </a:ext>
            </a:extLst>
          </p:cNvPr>
          <p:cNvSpPr>
            <a:spLocks noGrp="1"/>
          </p:cNvSpPr>
          <p:nvPr>
            <p:ph type="title" idx="4294967295"/>
          </p:nvPr>
        </p:nvSpPr>
        <p:spPr>
          <a:xfrm>
            <a:off x="533400" y="487045"/>
            <a:ext cx="10515600" cy="1325563"/>
          </a:xfrm>
          <a:prstGeom prst="rect">
            <a:avLst/>
          </a:prstGeom>
        </p:spPr>
        <p:txBody>
          <a:bodyPr/>
          <a:lstStyle/>
          <a:p>
            <a:r>
              <a:rPr lang="en-NL" sz="3600" b="1" dirty="0">
                <a:latin typeface="Museo 700" panose="02000000000000000000" pitchFamily="2" charset="77"/>
              </a:rPr>
              <a:t>1. Opdracht: Warming-up</a:t>
            </a:r>
          </a:p>
        </p:txBody>
      </p:sp>
      <p:grpSp>
        <p:nvGrpSpPr>
          <p:cNvPr id="55" name="Group 54">
            <a:extLst>
              <a:ext uri="{FF2B5EF4-FFF2-40B4-BE49-F238E27FC236}">
                <a16:creationId xmlns:a16="http://schemas.microsoft.com/office/drawing/2014/main" id="{564B7769-E0CA-EE43-A0BD-1E9A5C193719}"/>
              </a:ext>
            </a:extLst>
          </p:cNvPr>
          <p:cNvGrpSpPr/>
          <p:nvPr/>
        </p:nvGrpSpPr>
        <p:grpSpPr>
          <a:xfrm>
            <a:off x="3579150" y="2256182"/>
            <a:ext cx="4631259" cy="3718315"/>
            <a:chOff x="1759585" y="2384535"/>
            <a:chExt cx="5115124" cy="4106797"/>
          </a:xfrm>
        </p:grpSpPr>
        <p:pic>
          <p:nvPicPr>
            <p:cNvPr id="8" name="Picture 7" descr="Icon&#10;&#10;Description automatically generated">
              <a:extLst>
                <a:ext uri="{FF2B5EF4-FFF2-40B4-BE49-F238E27FC236}">
                  <a16:creationId xmlns:a16="http://schemas.microsoft.com/office/drawing/2014/main" id="{16DDBBB8-C941-1647-A336-0AD4BE027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860" y="5238505"/>
              <a:ext cx="775535" cy="775535"/>
            </a:xfrm>
            <a:prstGeom prst="rect">
              <a:avLst/>
            </a:prstGeom>
          </p:spPr>
        </p:pic>
        <p:pic>
          <p:nvPicPr>
            <p:cNvPr id="10" name="Picture 9" descr="Icon&#10;&#10;Description automatically generated">
              <a:extLst>
                <a:ext uri="{FF2B5EF4-FFF2-40B4-BE49-F238E27FC236}">
                  <a16:creationId xmlns:a16="http://schemas.microsoft.com/office/drawing/2014/main" id="{B3F6668C-E1A4-0D41-8668-06DE254D99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860" y="2384535"/>
              <a:ext cx="775535" cy="775535"/>
            </a:xfrm>
            <a:prstGeom prst="rect">
              <a:avLst/>
            </a:prstGeom>
          </p:spPr>
        </p:pic>
        <p:pic>
          <p:nvPicPr>
            <p:cNvPr id="13" name="Picture 12" descr="Icon&#10;&#10;Description automatically generated">
              <a:extLst>
                <a:ext uri="{FF2B5EF4-FFF2-40B4-BE49-F238E27FC236}">
                  <a16:creationId xmlns:a16="http://schemas.microsoft.com/office/drawing/2014/main" id="{EE1ABA06-90B4-C64E-91AD-A72BB4176F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9174" y="3807313"/>
              <a:ext cx="775535" cy="775535"/>
            </a:xfrm>
            <a:prstGeom prst="rect">
              <a:avLst/>
            </a:prstGeom>
          </p:spPr>
        </p:pic>
        <p:pic>
          <p:nvPicPr>
            <p:cNvPr id="18" name="Picture 17" descr="Icon&#10;&#10;Description automatically generated">
              <a:extLst>
                <a:ext uri="{FF2B5EF4-FFF2-40B4-BE49-F238E27FC236}">
                  <a16:creationId xmlns:a16="http://schemas.microsoft.com/office/drawing/2014/main" id="{F3ADD7C8-6BDD-2F4E-A701-5C18168CF9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5389" y="5238505"/>
              <a:ext cx="775535" cy="775535"/>
            </a:xfrm>
            <a:prstGeom prst="rect">
              <a:avLst/>
            </a:prstGeom>
          </p:spPr>
        </p:pic>
        <p:pic>
          <p:nvPicPr>
            <p:cNvPr id="22" name="Picture 21" descr="Icon&#10;&#10;Description automatically generated">
              <a:extLst>
                <a:ext uri="{FF2B5EF4-FFF2-40B4-BE49-F238E27FC236}">
                  <a16:creationId xmlns:a16="http://schemas.microsoft.com/office/drawing/2014/main" id="{A7EBD617-AD61-004F-B1F9-183E18F2FA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2570" y="5239945"/>
              <a:ext cx="775535" cy="775535"/>
            </a:xfrm>
            <a:prstGeom prst="rect">
              <a:avLst/>
            </a:prstGeom>
          </p:spPr>
        </p:pic>
        <p:pic>
          <p:nvPicPr>
            <p:cNvPr id="26" name="Picture 25" descr="Icon&#10;&#10;Description automatically generated">
              <a:extLst>
                <a:ext uri="{FF2B5EF4-FFF2-40B4-BE49-F238E27FC236}">
                  <a16:creationId xmlns:a16="http://schemas.microsoft.com/office/drawing/2014/main" id="{D6DA0BA5-245B-684E-86A4-B055004E8C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5389" y="3812799"/>
              <a:ext cx="775535" cy="775535"/>
            </a:xfrm>
            <a:prstGeom prst="rect">
              <a:avLst/>
            </a:prstGeom>
          </p:spPr>
        </p:pic>
        <p:pic>
          <p:nvPicPr>
            <p:cNvPr id="30" name="Picture 29" descr="Icon&#10;&#10;Description automatically generated">
              <a:extLst>
                <a:ext uri="{FF2B5EF4-FFF2-40B4-BE49-F238E27FC236}">
                  <a16:creationId xmlns:a16="http://schemas.microsoft.com/office/drawing/2014/main" id="{D5B156DB-17B8-8F4C-A140-C7A8770E66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3041" y="5247986"/>
              <a:ext cx="775535" cy="775535"/>
            </a:xfrm>
            <a:prstGeom prst="rect">
              <a:avLst/>
            </a:prstGeom>
          </p:spPr>
        </p:pic>
        <p:pic>
          <p:nvPicPr>
            <p:cNvPr id="32" name="Picture 31" descr="Logo&#10;&#10;Description automatically generated">
              <a:extLst>
                <a:ext uri="{FF2B5EF4-FFF2-40B4-BE49-F238E27FC236}">
                  <a16:creationId xmlns:a16="http://schemas.microsoft.com/office/drawing/2014/main" id="{F08D17AE-E848-664A-A1FF-86FC2C3048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25389" y="2387093"/>
              <a:ext cx="775535" cy="775535"/>
            </a:xfrm>
            <a:prstGeom prst="rect">
              <a:avLst/>
            </a:prstGeom>
          </p:spPr>
        </p:pic>
        <p:pic>
          <p:nvPicPr>
            <p:cNvPr id="34" name="Picture 33" descr="Icon&#10;&#10;Description automatically generated">
              <a:extLst>
                <a:ext uri="{FF2B5EF4-FFF2-40B4-BE49-F238E27FC236}">
                  <a16:creationId xmlns:a16="http://schemas.microsoft.com/office/drawing/2014/main" id="{67340098-C1CA-DB41-BB24-FB6BC72176B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3041" y="2408152"/>
              <a:ext cx="775535" cy="775535"/>
            </a:xfrm>
            <a:prstGeom prst="rect">
              <a:avLst/>
            </a:prstGeom>
          </p:spPr>
        </p:pic>
        <p:pic>
          <p:nvPicPr>
            <p:cNvPr id="36" name="Picture 35" descr="Icon&#10;&#10;Description automatically generated">
              <a:extLst>
                <a:ext uri="{FF2B5EF4-FFF2-40B4-BE49-F238E27FC236}">
                  <a16:creationId xmlns:a16="http://schemas.microsoft.com/office/drawing/2014/main" id="{2D7BB6CA-2B17-1E49-BD65-8F413B19992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12570" y="3807313"/>
              <a:ext cx="775535" cy="775535"/>
            </a:xfrm>
            <a:prstGeom prst="rect">
              <a:avLst/>
            </a:prstGeom>
          </p:spPr>
        </p:pic>
        <p:pic>
          <p:nvPicPr>
            <p:cNvPr id="38" name="Picture 37" descr="Logo&#10;&#10;Description automatically generated">
              <a:extLst>
                <a:ext uri="{FF2B5EF4-FFF2-40B4-BE49-F238E27FC236}">
                  <a16:creationId xmlns:a16="http://schemas.microsoft.com/office/drawing/2014/main" id="{D6879ADE-49DD-8342-825B-6BA1F5D482F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08463" y="3828069"/>
              <a:ext cx="775535" cy="775535"/>
            </a:xfrm>
            <a:prstGeom prst="rect">
              <a:avLst/>
            </a:prstGeom>
          </p:spPr>
        </p:pic>
        <p:pic>
          <p:nvPicPr>
            <p:cNvPr id="40" name="Picture 39" descr="Shape, circle&#10;&#10;Description automatically generated">
              <a:extLst>
                <a:ext uri="{FF2B5EF4-FFF2-40B4-BE49-F238E27FC236}">
                  <a16:creationId xmlns:a16="http://schemas.microsoft.com/office/drawing/2014/main" id="{EB7B01E7-E8C5-F84C-8EC2-6FCB6CB1DAC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12570" y="2397774"/>
              <a:ext cx="775535" cy="775535"/>
            </a:xfrm>
            <a:prstGeom prst="rect">
              <a:avLst/>
            </a:prstGeom>
          </p:spPr>
        </p:pic>
        <p:sp>
          <p:nvSpPr>
            <p:cNvPr id="43" name="Tijdelijke aanduiding voor inhoud 3">
              <a:extLst>
                <a:ext uri="{FF2B5EF4-FFF2-40B4-BE49-F238E27FC236}">
                  <a16:creationId xmlns:a16="http://schemas.microsoft.com/office/drawing/2014/main" id="{08E4B1C5-F1B3-D84A-9FCF-6648D337A37F}"/>
                </a:ext>
              </a:extLst>
            </p:cNvPr>
            <p:cNvSpPr txBox="1">
              <a:spLocks/>
            </p:cNvSpPr>
            <p:nvPr/>
          </p:nvSpPr>
          <p:spPr>
            <a:xfrm>
              <a:off x="2002915" y="3239076"/>
              <a:ext cx="78519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Blij</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ijdelijke aanduiding voor inhoud 3">
              <a:extLst>
                <a:ext uri="{FF2B5EF4-FFF2-40B4-BE49-F238E27FC236}">
                  <a16:creationId xmlns:a16="http://schemas.microsoft.com/office/drawing/2014/main" id="{7D9D00E1-5A5B-194D-B172-6A149FE6E5BD}"/>
                </a:ext>
              </a:extLst>
            </p:cNvPr>
            <p:cNvSpPr txBox="1">
              <a:spLocks/>
            </p:cNvSpPr>
            <p:nvPr/>
          </p:nvSpPr>
          <p:spPr>
            <a:xfrm>
              <a:off x="3357618" y="3239076"/>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Boos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Tijdelijke aanduiding voor inhoud 3">
              <a:extLst>
                <a:ext uri="{FF2B5EF4-FFF2-40B4-BE49-F238E27FC236}">
                  <a16:creationId xmlns:a16="http://schemas.microsoft.com/office/drawing/2014/main" id="{CF383D9F-8606-DA44-9CD4-A57DEFF22AF1}"/>
                </a:ext>
              </a:extLst>
            </p:cNvPr>
            <p:cNvSpPr txBox="1">
              <a:spLocks/>
            </p:cNvSpPr>
            <p:nvPr/>
          </p:nvSpPr>
          <p:spPr>
            <a:xfrm>
              <a:off x="4520120" y="3239076"/>
              <a:ext cx="118494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Ontspannen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6" name="Tijdelijke aanduiding voor inhoud 3">
              <a:extLst>
                <a:ext uri="{FF2B5EF4-FFF2-40B4-BE49-F238E27FC236}">
                  <a16:creationId xmlns:a16="http://schemas.microsoft.com/office/drawing/2014/main" id="{C4729DA4-4AA7-8446-B1D8-298F318C73D1}"/>
                </a:ext>
              </a:extLst>
            </p:cNvPr>
            <p:cNvSpPr txBox="1">
              <a:spLocks/>
            </p:cNvSpPr>
            <p:nvPr/>
          </p:nvSpPr>
          <p:spPr>
            <a:xfrm>
              <a:off x="6041183" y="3239076"/>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Energiek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ijdelijke aanduiding voor inhoud 3">
              <a:extLst>
                <a:ext uri="{FF2B5EF4-FFF2-40B4-BE49-F238E27FC236}">
                  <a16:creationId xmlns:a16="http://schemas.microsoft.com/office/drawing/2014/main" id="{42E898ED-A1A8-C148-803F-0E2E68899E7B}"/>
                </a:ext>
              </a:extLst>
            </p:cNvPr>
            <p:cNvSpPr txBox="1">
              <a:spLocks/>
            </p:cNvSpPr>
            <p:nvPr/>
          </p:nvSpPr>
          <p:spPr>
            <a:xfrm>
              <a:off x="1759585" y="4660372"/>
              <a:ext cx="127185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Geschrokken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8" name="Tijdelijke aanduiding voor inhoud 3">
              <a:extLst>
                <a:ext uri="{FF2B5EF4-FFF2-40B4-BE49-F238E27FC236}">
                  <a16:creationId xmlns:a16="http://schemas.microsoft.com/office/drawing/2014/main" id="{3A96A32E-A3C9-8248-A466-963277F6F4B3}"/>
                </a:ext>
              </a:extLst>
            </p:cNvPr>
            <p:cNvSpPr txBox="1">
              <a:spLocks/>
            </p:cNvSpPr>
            <p:nvPr/>
          </p:nvSpPr>
          <p:spPr>
            <a:xfrm>
              <a:off x="3357618" y="4660372"/>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Verliefd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Tijdelijke aanduiding voor inhoud 3">
              <a:extLst>
                <a:ext uri="{FF2B5EF4-FFF2-40B4-BE49-F238E27FC236}">
                  <a16:creationId xmlns:a16="http://schemas.microsoft.com/office/drawing/2014/main" id="{C41FEEE2-77FB-7A47-9F7D-723A2E59F82E}"/>
                </a:ext>
              </a:extLst>
            </p:cNvPr>
            <p:cNvSpPr txBox="1">
              <a:spLocks/>
            </p:cNvSpPr>
            <p:nvPr/>
          </p:nvSpPr>
          <p:spPr>
            <a:xfrm>
              <a:off x="4420728" y="4660372"/>
              <a:ext cx="1383724"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Teleurgesteld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Tijdelijke aanduiding voor inhoud 3">
              <a:extLst>
                <a:ext uri="{FF2B5EF4-FFF2-40B4-BE49-F238E27FC236}">
                  <a16:creationId xmlns:a16="http://schemas.microsoft.com/office/drawing/2014/main" id="{997A99A8-E4D8-8042-91D0-643EF0BF6A56}"/>
                </a:ext>
              </a:extLst>
            </p:cNvPr>
            <p:cNvSpPr txBox="1">
              <a:spLocks/>
            </p:cNvSpPr>
            <p:nvPr/>
          </p:nvSpPr>
          <p:spPr>
            <a:xfrm>
              <a:off x="6041183" y="4660372"/>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Bang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Tijdelijke aanduiding voor inhoud 3">
              <a:extLst>
                <a:ext uri="{FF2B5EF4-FFF2-40B4-BE49-F238E27FC236}">
                  <a16:creationId xmlns:a16="http://schemas.microsoft.com/office/drawing/2014/main" id="{989E8693-5F38-4742-8EE5-48163DBF059F}"/>
                </a:ext>
              </a:extLst>
            </p:cNvPr>
            <p:cNvSpPr txBox="1">
              <a:spLocks/>
            </p:cNvSpPr>
            <p:nvPr/>
          </p:nvSpPr>
          <p:spPr>
            <a:xfrm>
              <a:off x="1918611" y="6111485"/>
              <a:ext cx="953798"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Gelukkig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ijdelijke aanduiding voor inhoud 3">
              <a:extLst>
                <a:ext uri="{FF2B5EF4-FFF2-40B4-BE49-F238E27FC236}">
                  <a16:creationId xmlns:a16="http://schemas.microsoft.com/office/drawing/2014/main" id="{9D6EB33E-97C4-9743-8FF0-C3557E078ED2}"/>
                </a:ext>
              </a:extLst>
            </p:cNvPr>
            <p:cNvSpPr txBox="1">
              <a:spLocks/>
            </p:cNvSpPr>
            <p:nvPr/>
          </p:nvSpPr>
          <p:spPr>
            <a:xfrm>
              <a:off x="3237973" y="6111485"/>
              <a:ext cx="106567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Verdrietig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ijdelijke aanduiding voor inhoud 3">
              <a:extLst>
                <a:ext uri="{FF2B5EF4-FFF2-40B4-BE49-F238E27FC236}">
                  <a16:creationId xmlns:a16="http://schemas.microsoft.com/office/drawing/2014/main" id="{934F0665-4FA9-674B-9802-416E2375EE8C}"/>
                </a:ext>
              </a:extLst>
            </p:cNvPr>
            <p:cNvSpPr txBox="1">
              <a:spLocks/>
            </p:cNvSpPr>
            <p:nvPr/>
          </p:nvSpPr>
          <p:spPr>
            <a:xfrm>
              <a:off x="4420728" y="6111485"/>
              <a:ext cx="1383724"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Geïrriteerd</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ijdelijke aanduiding voor inhoud 3">
              <a:extLst>
                <a:ext uri="{FF2B5EF4-FFF2-40B4-BE49-F238E27FC236}">
                  <a16:creationId xmlns:a16="http://schemas.microsoft.com/office/drawing/2014/main" id="{CC23C232-62C5-9042-9F53-12AA36A2FE3E}"/>
                </a:ext>
              </a:extLst>
            </p:cNvPr>
            <p:cNvSpPr txBox="1">
              <a:spLocks/>
            </p:cNvSpPr>
            <p:nvPr/>
          </p:nvSpPr>
          <p:spPr>
            <a:xfrm>
              <a:off x="6041183" y="6111485"/>
              <a:ext cx="826380" cy="379847"/>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nl-NL" sz="1400" dirty="0">
                  <a:latin typeface="Open Sans" panose="020B0606030504020204" pitchFamily="34" charset="0"/>
                  <a:ea typeface="Open Sans" panose="020B0606030504020204" pitchFamily="34" charset="0"/>
                  <a:cs typeface="Open Sans" panose="020B0606030504020204" pitchFamily="34" charset="0"/>
                </a:rPr>
                <a:t>Moe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56" name="Picture 55" descr="A picture containing stationary, writing implement, pen&#10;&#10;Description automatically generated">
            <a:extLst>
              <a:ext uri="{FF2B5EF4-FFF2-40B4-BE49-F238E27FC236}">
                <a16:creationId xmlns:a16="http://schemas.microsoft.com/office/drawing/2014/main" id="{A3358A3E-E025-D644-8AD9-14FFF1A65BA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941861" y="0"/>
            <a:ext cx="3250139" cy="2607268"/>
          </a:xfrm>
          <a:prstGeom prst="rect">
            <a:avLst/>
          </a:prstGeom>
          <a:effectLst>
            <a:outerShdw blurRad="607690" dist="228526" dir="5400000" sx="80041" sy="80041" algn="ctr" rotWithShape="0">
              <a:srgbClr val="000000">
                <a:alpha val="41161"/>
              </a:srgbClr>
            </a:outerShdw>
          </a:effectLst>
        </p:spPr>
      </p:pic>
    </p:spTree>
    <p:extLst>
      <p:ext uri="{BB962C8B-B14F-4D97-AF65-F5344CB8AC3E}">
        <p14:creationId xmlns:p14="http://schemas.microsoft.com/office/powerpoint/2010/main" val="362419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9FFE7EBF-660C-0646-9CAB-3C9BD8FAB890}"/>
              </a:ext>
            </a:extLst>
          </p:cNvPr>
          <p:cNvSpPr txBox="1">
            <a:spLocks/>
          </p:cNvSpPr>
          <p:nvPr/>
        </p:nvSpPr>
        <p:spPr>
          <a:xfrm>
            <a:off x="675640" y="624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2. Animatiefilm 1 - Een dubbele crisis </a:t>
            </a:r>
          </a:p>
          <a:p>
            <a:endParaRPr lang="en-NL" sz="3600" b="1" dirty="0">
              <a:latin typeface="Museo 700" panose="02000000000000000000" pitchFamily="2" charset="77"/>
            </a:endParaRPr>
          </a:p>
        </p:txBody>
      </p:sp>
      <p:pic>
        <p:nvPicPr>
          <p:cNvPr id="6" name="Picture 5">
            <a:extLst>
              <a:ext uri="{FF2B5EF4-FFF2-40B4-BE49-F238E27FC236}">
                <a16:creationId xmlns:a16="http://schemas.microsoft.com/office/drawing/2014/main" id="{C0896EB8-8B44-1E4C-A40F-84F7A649F16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96382" y="1949668"/>
            <a:ext cx="5999236" cy="3519237"/>
          </a:xfrm>
          <a:prstGeom prst="rect">
            <a:avLst/>
          </a:prstGeom>
        </p:spPr>
      </p:pic>
      <p:sp>
        <p:nvSpPr>
          <p:cNvPr id="13" name="Tijdelijke aanduiding voor inhoud 3">
            <a:extLst>
              <a:ext uri="{FF2B5EF4-FFF2-40B4-BE49-F238E27FC236}">
                <a16:creationId xmlns:a16="http://schemas.microsoft.com/office/drawing/2014/main" id="{D873BE5E-7195-014B-9D2B-C5BE883BDB37}"/>
              </a:ext>
            </a:extLst>
          </p:cNvPr>
          <p:cNvSpPr txBox="1">
            <a:spLocks/>
          </p:cNvSpPr>
          <p:nvPr/>
        </p:nvSpPr>
        <p:spPr>
          <a:xfrm>
            <a:off x="4427095" y="5600412"/>
            <a:ext cx="3337810" cy="200024"/>
          </a:xfrm>
          <a:prstGeom prst="rect">
            <a:avLst/>
          </a:prstGeom>
        </p:spPr>
        <p:txBody>
          <a:bodyPr vert="horz" wrap="square" lIns="0" tIns="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nl-NL" sz="1600" dirty="0" err="1">
                <a:solidFill>
                  <a:schemeClr val="tx2">
                    <a:lumMod val="50000"/>
                  </a:schemeClr>
                </a:solidFill>
                <a:latin typeface="Museo Sans 500" panose="02000000000000000000" pitchFamily="2" charset="77"/>
                <a:hlinkClick r:id="rId4"/>
              </a:rPr>
              <a:t>https</a:t>
            </a:r>
            <a:r>
              <a:rPr lang="nl-NL" sz="1600" dirty="0">
                <a:solidFill>
                  <a:schemeClr val="tx2">
                    <a:lumMod val="50000"/>
                  </a:schemeClr>
                </a:solidFill>
                <a:latin typeface="Museo Sans 500" panose="02000000000000000000" pitchFamily="2" charset="77"/>
                <a:hlinkClick r:id="rId4"/>
              </a:rPr>
              <a:t>://</a:t>
            </a:r>
            <a:r>
              <a:rPr lang="nl-NL" sz="1600" dirty="0" err="1">
                <a:solidFill>
                  <a:schemeClr val="tx2">
                    <a:lumMod val="50000"/>
                  </a:schemeClr>
                </a:solidFill>
                <a:latin typeface="Museo Sans 500" panose="02000000000000000000" pitchFamily="2" charset="77"/>
                <a:hlinkClick r:id="rId4"/>
              </a:rPr>
              <a:t>youtu.be</a:t>
            </a:r>
            <a:r>
              <a:rPr lang="nl-NL" sz="1600" dirty="0">
                <a:solidFill>
                  <a:schemeClr val="tx2">
                    <a:lumMod val="50000"/>
                  </a:schemeClr>
                </a:solidFill>
                <a:latin typeface="Museo Sans 500" panose="02000000000000000000" pitchFamily="2" charset="77"/>
                <a:hlinkClick r:id="rId4"/>
              </a:rPr>
              <a:t>/</a:t>
            </a:r>
            <a:r>
              <a:rPr lang="nl-NL" sz="1600" dirty="0" err="1">
                <a:solidFill>
                  <a:schemeClr val="tx2">
                    <a:lumMod val="50000"/>
                  </a:schemeClr>
                </a:solidFill>
                <a:latin typeface="Museo Sans 500" panose="02000000000000000000" pitchFamily="2" charset="77"/>
                <a:hlinkClick r:id="rId4"/>
              </a:rPr>
              <a:t>vjnhRogUN</a:t>
            </a:r>
            <a:r>
              <a:rPr lang="nl-NL" sz="1600" dirty="0">
                <a:solidFill>
                  <a:schemeClr val="tx2">
                    <a:lumMod val="50000"/>
                  </a:schemeClr>
                </a:solidFill>
                <a:latin typeface="Museo Sans 500" panose="02000000000000000000" pitchFamily="2" charset="77"/>
                <a:hlinkClick r:id="rId4"/>
              </a:rPr>
              <a:t>-A</a:t>
            </a:r>
            <a:endParaRPr lang="en-US" sz="1600" dirty="0">
              <a:solidFill>
                <a:schemeClr val="tx2">
                  <a:lumMod val="50000"/>
                </a:schemeClr>
              </a:solidFill>
              <a:latin typeface="Museo Sans 500" panose="02000000000000000000" pitchFamily="2" charset="77"/>
            </a:endParaRPr>
          </a:p>
        </p:txBody>
      </p:sp>
    </p:spTree>
    <p:extLst>
      <p:ext uri="{BB962C8B-B14F-4D97-AF65-F5344CB8AC3E}">
        <p14:creationId xmlns:p14="http://schemas.microsoft.com/office/powerpoint/2010/main" val="128911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F37BD6F3-15A5-CF42-BA4E-4A8083EA12A5}"/>
              </a:ext>
            </a:extLst>
          </p:cNvPr>
          <p:cNvSpPr txBox="1">
            <a:spLocks/>
          </p:cNvSpPr>
          <p:nvPr/>
        </p:nvSpPr>
        <p:spPr>
          <a:xfrm>
            <a:off x="675640" y="624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3. Opdracht: effect van corona</a:t>
            </a:r>
          </a:p>
          <a:p>
            <a:endParaRPr lang="en-NL" sz="3600" b="1" dirty="0">
              <a:latin typeface="Museo 700" panose="02000000000000000000" pitchFamily="2" charset="77"/>
            </a:endParaRPr>
          </a:p>
        </p:txBody>
      </p:sp>
      <p:pic>
        <p:nvPicPr>
          <p:cNvPr id="4" name="Picture 3">
            <a:extLst>
              <a:ext uri="{FF2B5EF4-FFF2-40B4-BE49-F238E27FC236}">
                <a16:creationId xmlns:a16="http://schemas.microsoft.com/office/drawing/2014/main" id="{16883DBB-74DC-124E-9FBB-6C5F64A347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50246" y="1439151"/>
            <a:ext cx="7691508" cy="5152516"/>
          </a:xfrm>
          <a:prstGeom prst="rect">
            <a:avLst/>
          </a:prstGeom>
        </p:spPr>
      </p:pic>
    </p:spTree>
    <p:extLst>
      <p:ext uri="{BB962C8B-B14F-4D97-AF65-F5344CB8AC3E}">
        <p14:creationId xmlns:p14="http://schemas.microsoft.com/office/powerpoint/2010/main" val="4058945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0121678F-9837-B64C-BF28-4AB7D674F877}"/>
              </a:ext>
            </a:extLst>
          </p:cNvPr>
          <p:cNvSpPr txBox="1">
            <a:spLocks/>
          </p:cNvSpPr>
          <p:nvPr/>
        </p:nvSpPr>
        <p:spPr>
          <a:xfrm>
            <a:off x="675640" y="624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4. Opdracht: positieve of negatieve ervaringen</a:t>
            </a:r>
          </a:p>
          <a:p>
            <a:endParaRPr lang="en-NL" sz="3600" b="1" dirty="0">
              <a:latin typeface="Museo 700" panose="02000000000000000000" pitchFamily="2" charset="77"/>
            </a:endParaRPr>
          </a:p>
        </p:txBody>
      </p:sp>
      <p:pic>
        <p:nvPicPr>
          <p:cNvPr id="6" name="Picture 5" descr="A group of people standing in front of a large green screen&#10;&#10;Description automatically generated with low confidence">
            <a:extLst>
              <a:ext uri="{FF2B5EF4-FFF2-40B4-BE49-F238E27FC236}">
                <a16:creationId xmlns:a16="http://schemas.microsoft.com/office/drawing/2014/main" id="{D1966DC8-363E-7F49-B5E6-785F1A178C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8006" y="1493419"/>
            <a:ext cx="5088670" cy="3871161"/>
          </a:xfrm>
          <a:prstGeom prst="rect">
            <a:avLst/>
          </a:prstGeom>
        </p:spPr>
      </p:pic>
      <p:sp>
        <p:nvSpPr>
          <p:cNvPr id="8" name="Tijdelijke aanduiding voor inhoud 3">
            <a:extLst>
              <a:ext uri="{FF2B5EF4-FFF2-40B4-BE49-F238E27FC236}">
                <a16:creationId xmlns:a16="http://schemas.microsoft.com/office/drawing/2014/main" id="{269F34D7-0B94-754E-9734-B37A8181CDE4}"/>
              </a:ext>
            </a:extLst>
          </p:cNvPr>
          <p:cNvSpPr txBox="1">
            <a:spLocks/>
          </p:cNvSpPr>
          <p:nvPr/>
        </p:nvSpPr>
        <p:spPr>
          <a:xfrm>
            <a:off x="1384218" y="2377198"/>
            <a:ext cx="4308659" cy="69927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lnSpc>
                <a:spcPct val="100000"/>
              </a:lnSpc>
              <a:buSzPct val="80000"/>
              <a:buBlip>
                <a:blip r:embed="rId4"/>
              </a:buBlip>
            </a:pPr>
            <a:r>
              <a:rPr lang="nl-NL" sz="1800" dirty="0">
                <a:latin typeface="Open Sans" panose="020B0606030504020204" pitchFamily="34" charset="0"/>
                <a:ea typeface="Open Sans" panose="020B0606030504020204" pitchFamily="34" charset="0"/>
                <a:cs typeface="Open Sans" panose="020B0606030504020204" pitchFamily="34" charset="0"/>
              </a:rPr>
              <a:t>  Wat is een negatieve gebeurtenis </a:t>
            </a:r>
            <a:br>
              <a:rPr lang="nl-NL" sz="1800" dirty="0">
                <a:latin typeface="Open Sans" panose="020B0606030504020204" pitchFamily="34" charset="0"/>
                <a:ea typeface="Open Sans" panose="020B0606030504020204" pitchFamily="34" charset="0"/>
                <a:cs typeface="Open Sans" panose="020B0606030504020204" pitchFamily="34" charset="0"/>
              </a:rPr>
            </a:br>
            <a:r>
              <a:rPr lang="nl-NL" sz="1800" dirty="0">
                <a:latin typeface="Open Sans" panose="020B0606030504020204" pitchFamily="34" charset="0"/>
                <a:ea typeface="Open Sans" panose="020B0606030504020204" pitchFamily="34" charset="0"/>
                <a:cs typeface="Open Sans" panose="020B0606030504020204" pitchFamily="34" charset="0"/>
              </a:rPr>
              <a:t>    voor jou het afgelopen jaar?</a:t>
            </a:r>
          </a:p>
        </p:txBody>
      </p:sp>
      <p:sp>
        <p:nvSpPr>
          <p:cNvPr id="9" name="Tijdelijke aanduiding voor inhoud 3">
            <a:extLst>
              <a:ext uri="{FF2B5EF4-FFF2-40B4-BE49-F238E27FC236}">
                <a16:creationId xmlns:a16="http://schemas.microsoft.com/office/drawing/2014/main" id="{B167E5BD-EA2D-AC4F-9AB0-FBCFC5A44582}"/>
              </a:ext>
            </a:extLst>
          </p:cNvPr>
          <p:cNvSpPr txBox="1">
            <a:spLocks/>
          </p:cNvSpPr>
          <p:nvPr/>
        </p:nvSpPr>
        <p:spPr>
          <a:xfrm>
            <a:off x="675640" y="4368404"/>
            <a:ext cx="16870244" cy="358097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4"/>
              </a:buBlip>
            </a:pPr>
            <a:endParaRPr lang="nl-NL"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jdelijke aanduiding voor inhoud 3">
            <a:extLst>
              <a:ext uri="{FF2B5EF4-FFF2-40B4-BE49-F238E27FC236}">
                <a16:creationId xmlns:a16="http://schemas.microsoft.com/office/drawing/2014/main" id="{9FB5BC52-273C-A947-BB3E-70757D77E255}"/>
              </a:ext>
            </a:extLst>
          </p:cNvPr>
          <p:cNvSpPr txBox="1">
            <a:spLocks/>
          </p:cNvSpPr>
          <p:nvPr/>
        </p:nvSpPr>
        <p:spPr>
          <a:xfrm>
            <a:off x="2212395" y="3750703"/>
            <a:ext cx="4308659" cy="69927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lnSpc>
                <a:spcPct val="100000"/>
              </a:lnSpc>
              <a:buSzPct val="80000"/>
              <a:buBlip>
                <a:blip r:embed="rId4"/>
              </a:buBlip>
            </a:pPr>
            <a:r>
              <a:rPr lang="nl-NL" sz="1800" dirty="0">
                <a:latin typeface="Open Sans" panose="020B0606030504020204" pitchFamily="34" charset="0"/>
                <a:ea typeface="Open Sans" panose="020B0606030504020204" pitchFamily="34" charset="0"/>
                <a:cs typeface="Open Sans" panose="020B0606030504020204" pitchFamily="34" charset="0"/>
              </a:rPr>
              <a:t>  Wat is een positieve gebeurtenis </a:t>
            </a:r>
            <a:br>
              <a:rPr lang="nl-NL" sz="1800" dirty="0">
                <a:latin typeface="Open Sans" panose="020B0606030504020204" pitchFamily="34" charset="0"/>
                <a:ea typeface="Open Sans" panose="020B0606030504020204" pitchFamily="34" charset="0"/>
                <a:cs typeface="Open Sans" panose="020B0606030504020204" pitchFamily="34" charset="0"/>
              </a:rPr>
            </a:br>
            <a:r>
              <a:rPr lang="nl-NL" sz="1800" dirty="0">
                <a:latin typeface="Open Sans" panose="020B0606030504020204" pitchFamily="34" charset="0"/>
                <a:ea typeface="Open Sans" panose="020B0606030504020204" pitchFamily="34" charset="0"/>
                <a:cs typeface="Open Sans" panose="020B0606030504020204" pitchFamily="34" charset="0"/>
              </a:rPr>
              <a:t>    voor jou het afgelopen jaar?</a:t>
            </a:r>
          </a:p>
        </p:txBody>
      </p:sp>
      <p:sp>
        <p:nvSpPr>
          <p:cNvPr id="12" name="Tijdelijke aanduiding voor inhoud 3">
            <a:extLst>
              <a:ext uri="{FF2B5EF4-FFF2-40B4-BE49-F238E27FC236}">
                <a16:creationId xmlns:a16="http://schemas.microsoft.com/office/drawing/2014/main" id="{A2D19A27-D2FF-1F42-9A9C-AEA31940343A}"/>
              </a:ext>
            </a:extLst>
          </p:cNvPr>
          <p:cNvSpPr txBox="1">
            <a:spLocks/>
          </p:cNvSpPr>
          <p:nvPr/>
        </p:nvSpPr>
        <p:spPr>
          <a:xfrm>
            <a:off x="1384218" y="4869281"/>
            <a:ext cx="6343937" cy="20266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lnSpc>
                <a:spcPct val="100000"/>
              </a:lnSpc>
              <a:buSzPct val="80000"/>
              <a:buBlip>
                <a:blip r:embed="rId4"/>
              </a:buBlip>
            </a:pPr>
            <a:r>
              <a:rPr lang="nl-NL" sz="1800" dirty="0">
                <a:latin typeface="Open Sans" panose="020B0606030504020204" pitchFamily="34" charset="0"/>
                <a:ea typeface="Open Sans" panose="020B0606030504020204" pitchFamily="34" charset="0"/>
                <a:cs typeface="Open Sans" panose="020B0606030504020204" pitchFamily="34" charset="0"/>
              </a:rPr>
              <a:t>  Waren er ook positieve veranderingen in </a:t>
            </a:r>
            <a:br>
              <a:rPr lang="nl-NL" sz="1800" dirty="0">
                <a:latin typeface="Open Sans" panose="020B0606030504020204" pitchFamily="34" charset="0"/>
                <a:ea typeface="Open Sans" panose="020B0606030504020204" pitchFamily="34" charset="0"/>
                <a:cs typeface="Open Sans" panose="020B0606030504020204" pitchFamily="34" charset="0"/>
              </a:rPr>
            </a:br>
            <a:r>
              <a:rPr lang="nl-NL" sz="1800" dirty="0">
                <a:latin typeface="Open Sans" panose="020B0606030504020204" pitchFamily="34" charset="0"/>
                <a:ea typeface="Open Sans" panose="020B0606030504020204" pitchFamily="34" charset="0"/>
                <a:cs typeface="Open Sans" panose="020B0606030504020204" pitchFamily="34" charset="0"/>
              </a:rPr>
              <a:t>      jouw leven, jouw omgeving, Nederland of de </a:t>
            </a:r>
            <a:br>
              <a:rPr lang="nl-NL" sz="1800" dirty="0">
                <a:latin typeface="Open Sans" panose="020B0606030504020204" pitchFamily="34" charset="0"/>
                <a:ea typeface="Open Sans" panose="020B0606030504020204" pitchFamily="34" charset="0"/>
                <a:cs typeface="Open Sans" panose="020B0606030504020204" pitchFamily="34" charset="0"/>
              </a:rPr>
            </a:br>
            <a:r>
              <a:rPr lang="nl-NL" sz="1800" dirty="0">
                <a:latin typeface="Open Sans" panose="020B0606030504020204" pitchFamily="34" charset="0"/>
                <a:ea typeface="Open Sans" panose="020B0606030504020204" pitchFamily="34" charset="0"/>
                <a:cs typeface="Open Sans" panose="020B0606030504020204" pitchFamily="34" charset="0"/>
              </a:rPr>
              <a:t>          wereld waarvan je wilt dat die blijven bestaan?</a:t>
            </a:r>
          </a:p>
          <a:p>
            <a:pPr marL="251460" indent="-342900">
              <a:lnSpc>
                <a:spcPct val="100000"/>
              </a:lnSpc>
              <a:buSzPct val="80000"/>
              <a:buBlip>
                <a:blip r:embed="rId4"/>
              </a:buBlip>
            </a:pPr>
            <a:endParaRPr lang="nl-NL"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313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7F110AE-4785-4F08-B3EF-CB28179DDA99}"/>
              </a:ext>
            </a:extLst>
          </p:cNvPr>
          <p:cNvSpPr>
            <a:spLocks noGrp="1"/>
          </p:cNvSpPr>
          <p:nvPr>
            <p:ph sz="half" idx="4294967295"/>
          </p:nvPr>
        </p:nvSpPr>
        <p:spPr>
          <a:xfrm>
            <a:off x="1181100" y="1717055"/>
            <a:ext cx="9829799" cy="4022725"/>
          </a:xfrm>
          <a:prstGeom prst="rect">
            <a:avLst/>
          </a:prstGeom>
        </p:spPr>
        <p:txBody>
          <a:bodyPr vert="horz" lIns="0" tIns="45720" rIns="0" bIns="45720" rtlCol="0">
            <a:normAutofit/>
          </a:bodyPr>
          <a:lstStyle/>
          <a:p>
            <a:pPr marL="0" indent="0" algn="ctr">
              <a:lnSpc>
                <a:spcPct val="107000"/>
              </a:lnSpc>
              <a:spcAft>
                <a:spcPts val="800"/>
              </a:spcAft>
              <a:buNone/>
            </a:pPr>
            <a:r>
              <a:rPr lang="nl-NL" sz="1800" dirty="0">
                <a:effectLst/>
                <a:latin typeface="Open Sans" panose="020B0606030504020204" pitchFamily="34" charset="0"/>
                <a:ea typeface="Open Sans" panose="020B0606030504020204" pitchFamily="34" charset="0"/>
                <a:cs typeface="Open Sans" panose="020B0606030504020204" pitchFamily="34" charset="0"/>
              </a:rPr>
              <a:t>‘De coronacrisis zorgt ervoor dat je als jongere geen leuk leven meer hebt.’</a:t>
            </a:r>
          </a:p>
        </p:txBody>
      </p:sp>
      <p:sp>
        <p:nvSpPr>
          <p:cNvPr id="8" name="Title 10">
            <a:extLst>
              <a:ext uri="{FF2B5EF4-FFF2-40B4-BE49-F238E27FC236}">
                <a16:creationId xmlns:a16="http://schemas.microsoft.com/office/drawing/2014/main" id="{FC92DD08-79A9-2C40-B1AB-F6C05C0D1588}"/>
              </a:ext>
            </a:extLst>
          </p:cNvPr>
          <p:cNvSpPr txBox="1">
            <a:spLocks/>
          </p:cNvSpPr>
          <p:nvPr/>
        </p:nvSpPr>
        <p:spPr>
          <a:xfrm>
            <a:off x="675640" y="624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5. Opdracht: stelling over impact coronacrisis</a:t>
            </a:r>
          </a:p>
          <a:p>
            <a:endParaRPr lang="en-NL" sz="3600" b="1" dirty="0">
              <a:latin typeface="Museo 700" panose="02000000000000000000" pitchFamily="2" charset="77"/>
            </a:endParaRPr>
          </a:p>
        </p:txBody>
      </p:sp>
      <p:pic>
        <p:nvPicPr>
          <p:cNvPr id="5" name="Picture 4" descr="Graphical user interface&#10;&#10;Description automatically generated">
            <a:extLst>
              <a:ext uri="{FF2B5EF4-FFF2-40B4-BE49-F238E27FC236}">
                <a16:creationId xmlns:a16="http://schemas.microsoft.com/office/drawing/2014/main" id="{6E04D0B1-AE7F-CB44-9922-C52AD3EEF3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8017" y="2125777"/>
            <a:ext cx="5270845" cy="4258277"/>
          </a:xfrm>
          <a:prstGeom prst="rect">
            <a:avLst/>
          </a:prstGeom>
        </p:spPr>
      </p:pic>
    </p:spTree>
    <p:extLst>
      <p:ext uri="{BB962C8B-B14F-4D97-AF65-F5344CB8AC3E}">
        <p14:creationId xmlns:p14="http://schemas.microsoft.com/office/powerpoint/2010/main" val="2786994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descr="A picture containing text, road, way, highway&#10;&#10;Description automatically generated">
            <a:extLst>
              <a:ext uri="{FF2B5EF4-FFF2-40B4-BE49-F238E27FC236}">
                <a16:creationId xmlns:a16="http://schemas.microsoft.com/office/drawing/2014/main" id="{F5F226D8-1A8E-224D-9832-27A54D885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2DE3D654-AEEF-6A47-81A6-7E7CB49DF2D6}"/>
              </a:ext>
            </a:extLst>
          </p:cNvPr>
          <p:cNvSpPr txBox="1"/>
          <p:nvPr/>
        </p:nvSpPr>
        <p:spPr>
          <a:xfrm>
            <a:off x="-6220" y="5530847"/>
            <a:ext cx="12192000" cy="830997"/>
          </a:xfrm>
          <a:prstGeom prst="rect">
            <a:avLst/>
          </a:prstGeom>
          <a:noFill/>
        </p:spPr>
        <p:txBody>
          <a:bodyPr wrap="square">
            <a:spAutoFit/>
          </a:bodyPr>
          <a:lstStyle/>
          <a:p>
            <a:pPr algn="ctr"/>
            <a:r>
              <a:rPr lang="nl-NL" sz="4800" b="1" dirty="0">
                <a:solidFill>
                  <a:schemeClr val="tx1">
                    <a:lumMod val="85000"/>
                    <a:lumOff val="15000"/>
                  </a:schemeClr>
                </a:solidFill>
                <a:latin typeface="Museo 700" panose="02000000000000000000" pitchFamily="2" charset="77"/>
              </a:rPr>
              <a:t>Les 2: je brein en stress</a:t>
            </a:r>
          </a:p>
        </p:txBody>
      </p:sp>
    </p:spTree>
    <p:extLst>
      <p:ext uri="{BB962C8B-B14F-4D97-AF65-F5344CB8AC3E}">
        <p14:creationId xmlns:p14="http://schemas.microsoft.com/office/powerpoint/2010/main" val="886984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5">
            <a:extLst>
              <a:ext uri="{FF2B5EF4-FFF2-40B4-BE49-F238E27FC236}">
                <a16:creationId xmlns:a16="http://schemas.microsoft.com/office/drawing/2014/main" id="{2B143775-ECF1-C145-83D3-3ED21997D927}"/>
              </a:ext>
            </a:extLst>
          </p:cNvPr>
          <p:cNvSpPr txBox="1">
            <a:spLocks/>
          </p:cNvSpPr>
          <p:nvPr/>
        </p:nvSpPr>
        <p:spPr>
          <a:xfrm>
            <a:off x="533400" y="487046"/>
            <a:ext cx="10515600" cy="4372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NL" sz="3600" b="1" dirty="0">
                <a:latin typeface="Museo 700" panose="02000000000000000000" pitchFamily="2" charset="77"/>
              </a:rPr>
              <a:t>Les 2: je brein en stress</a:t>
            </a:r>
          </a:p>
        </p:txBody>
      </p:sp>
      <p:grpSp>
        <p:nvGrpSpPr>
          <p:cNvPr id="11" name="Group 10">
            <a:extLst>
              <a:ext uri="{FF2B5EF4-FFF2-40B4-BE49-F238E27FC236}">
                <a16:creationId xmlns:a16="http://schemas.microsoft.com/office/drawing/2014/main" id="{C1A1A413-B12C-624C-A233-C42747BC49F6}"/>
              </a:ext>
            </a:extLst>
          </p:cNvPr>
          <p:cNvGrpSpPr/>
          <p:nvPr/>
        </p:nvGrpSpPr>
        <p:grpSpPr>
          <a:xfrm>
            <a:off x="2273629" y="2215634"/>
            <a:ext cx="3665055" cy="2634662"/>
            <a:chOff x="3689903" y="2215634"/>
            <a:chExt cx="3665055" cy="2634662"/>
          </a:xfrm>
        </p:grpSpPr>
        <p:sp>
          <p:nvSpPr>
            <p:cNvPr id="12" name="Tijdelijke aanduiding voor inhoud 3">
              <a:extLst>
                <a:ext uri="{FF2B5EF4-FFF2-40B4-BE49-F238E27FC236}">
                  <a16:creationId xmlns:a16="http://schemas.microsoft.com/office/drawing/2014/main" id="{902BAD4E-2085-E941-BBC8-8DCF5974B708}"/>
                </a:ext>
              </a:extLst>
            </p:cNvPr>
            <p:cNvSpPr txBox="1">
              <a:spLocks/>
            </p:cNvSpPr>
            <p:nvPr/>
          </p:nvSpPr>
          <p:spPr>
            <a:xfrm>
              <a:off x="3995532" y="2765673"/>
              <a:ext cx="3359426" cy="20846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Warming-up  </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Animatiefilm</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Klassikale opdracht</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Onderzoeksopdracht</a:t>
              </a:r>
            </a:p>
            <a:p>
              <a:pPr marL="251460" indent="-342900">
                <a:buSzPct val="80000"/>
                <a:buBlip>
                  <a:blip r:embed="rId3"/>
                </a:buBlip>
              </a:pPr>
              <a:r>
                <a:rPr lang="nl-NL" sz="1600" b="1" dirty="0">
                  <a:latin typeface="Open Sans Semibold" panose="020B0606030504020204" pitchFamily="34" charset="0"/>
                  <a:ea typeface="Open Sans Semibold" panose="020B0606030504020204" pitchFamily="34" charset="0"/>
                  <a:cs typeface="Open Sans Semibold" panose="020B0606030504020204" pitchFamily="34" charset="0"/>
                </a:rPr>
                <a:t>  De zebra shake</a:t>
              </a:r>
            </a:p>
          </p:txBody>
        </p:sp>
        <p:sp>
          <p:nvSpPr>
            <p:cNvPr id="13" name="TextBox 12">
              <a:extLst>
                <a:ext uri="{FF2B5EF4-FFF2-40B4-BE49-F238E27FC236}">
                  <a16:creationId xmlns:a16="http://schemas.microsoft.com/office/drawing/2014/main" id="{28CA9707-0393-294A-9D1C-00757A78A179}"/>
                </a:ext>
              </a:extLst>
            </p:cNvPr>
            <p:cNvSpPr txBox="1"/>
            <p:nvPr/>
          </p:nvSpPr>
          <p:spPr>
            <a:xfrm>
              <a:off x="3689903" y="2215634"/>
              <a:ext cx="2800349" cy="400110"/>
            </a:xfrm>
            <a:prstGeom prst="rect">
              <a:avLst/>
            </a:prstGeom>
            <a:noFill/>
          </p:spPr>
          <p:txBody>
            <a:bodyPr wrap="square">
              <a:spAutoFit/>
            </a:bodyPr>
            <a:lstStyle/>
            <a:p>
              <a:r>
                <a:rPr lang="en-NL" sz="2000" b="1" dirty="0">
                  <a:solidFill>
                    <a:srgbClr val="7D7DA1"/>
                  </a:solidFill>
                  <a:latin typeface="Open Sans Semibold" panose="020B0606030504020204" pitchFamily="34" charset="0"/>
                  <a:ea typeface="Open Sans Semibold" panose="020B0606030504020204" pitchFamily="34" charset="0"/>
                  <a:cs typeface="Open Sans Semibold" panose="020B0606030504020204" pitchFamily="34" charset="0"/>
                </a:rPr>
                <a:t>Wat gaan we doen?</a:t>
              </a:r>
            </a:p>
          </p:txBody>
        </p:sp>
      </p:grpSp>
    </p:spTree>
    <p:extLst>
      <p:ext uri="{BB962C8B-B14F-4D97-AF65-F5344CB8AC3E}">
        <p14:creationId xmlns:p14="http://schemas.microsoft.com/office/powerpoint/2010/main" val="2373055870"/>
      </p:ext>
    </p:extLst>
  </p:cSld>
  <p:clrMapOvr>
    <a:masterClrMapping/>
  </p:clrMapOvr>
</p:sld>
</file>

<file path=ppt/theme/theme1.xml><?xml version="1.0" encoding="utf-8"?>
<a:theme xmlns:a="http://schemas.openxmlformats.org/drawingml/2006/main" name="Terugblik">
  <a:themeElements>
    <a:clrScheme name="JBDB">
      <a:dk1>
        <a:srgbClr val="000000"/>
      </a:dk1>
      <a:lt1>
        <a:srgbClr val="FFFFFF"/>
      </a:lt1>
      <a:dk2>
        <a:srgbClr val="EBF2EF"/>
      </a:dk2>
      <a:lt2>
        <a:srgbClr val="D1E0DA"/>
      </a:lt2>
      <a:accent1>
        <a:srgbClr val="EBF2EF"/>
      </a:accent1>
      <a:accent2>
        <a:srgbClr val="D1E0DA"/>
      </a:accent2>
      <a:accent3>
        <a:srgbClr val="B1CAC0"/>
      </a:accent3>
      <a:accent4>
        <a:srgbClr val="7CA696"/>
      </a:accent4>
      <a:accent5>
        <a:srgbClr val="485550"/>
      </a:accent5>
      <a:accent6>
        <a:srgbClr val="485550"/>
      </a:accent6>
      <a:hlink>
        <a:srgbClr val="1155CC"/>
      </a:hlink>
      <a:folHlink>
        <a:srgbClr val="1155C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1462</TotalTime>
  <Words>4314</Words>
  <Application>Microsoft Office PowerPoint</Application>
  <PresentationFormat>Breedbeeld</PresentationFormat>
  <Paragraphs>435</Paragraphs>
  <Slides>28</Slides>
  <Notes>27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28</vt:i4>
      </vt:variant>
    </vt:vector>
  </HeadingPairs>
  <TitlesOfParts>
    <vt:vector size="36" baseType="lpstr">
      <vt:lpstr>Arial</vt:lpstr>
      <vt:lpstr>Calibri</vt:lpstr>
      <vt:lpstr>Museo 700</vt:lpstr>
      <vt:lpstr>Museo Sans 500</vt:lpstr>
      <vt:lpstr>Open Sans</vt:lpstr>
      <vt:lpstr>Open Sans Semibold</vt:lpstr>
      <vt:lpstr>Verdana</vt:lpstr>
      <vt:lpstr>Terugblik</vt:lpstr>
      <vt:lpstr>PowerPoint-presentatie</vt:lpstr>
      <vt:lpstr>Les 1: een dubbele crisis</vt:lpstr>
      <vt:lpstr>1. Opdracht: Warming-up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 BREIN DE BAAS?!</dc:title>
  <dc:creator>Minke Vellinga</dc:creator>
  <cp:lastModifiedBy> </cp:lastModifiedBy>
  <cp:revision>48</cp:revision>
  <dcterms:created xsi:type="dcterms:W3CDTF">2022-01-19T11:26:10Z</dcterms:created>
  <dcterms:modified xsi:type="dcterms:W3CDTF">2022-06-06T07:55:52Z</dcterms:modified>
</cp:coreProperties>
</file>